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9"/>
  </p:notesMasterIdLst>
  <p:handoutMasterIdLst>
    <p:handoutMasterId r:id="rId30"/>
  </p:handoutMasterIdLst>
  <p:sldIdLst>
    <p:sldId id="256" r:id="rId5"/>
    <p:sldId id="1135" r:id="rId6"/>
    <p:sldId id="257" r:id="rId7"/>
    <p:sldId id="291" r:id="rId8"/>
    <p:sldId id="1122" r:id="rId9"/>
    <p:sldId id="1129" r:id="rId10"/>
    <p:sldId id="1130" r:id="rId11"/>
    <p:sldId id="1125" r:id="rId12"/>
    <p:sldId id="1126" r:id="rId13"/>
    <p:sldId id="307" r:id="rId14"/>
    <p:sldId id="313" r:id="rId15"/>
    <p:sldId id="1115" r:id="rId16"/>
    <p:sldId id="309" r:id="rId17"/>
    <p:sldId id="310" r:id="rId18"/>
    <p:sldId id="1109" r:id="rId19"/>
    <p:sldId id="1114" r:id="rId20"/>
    <p:sldId id="308" r:id="rId21"/>
    <p:sldId id="1111" r:id="rId22"/>
    <p:sldId id="1128" r:id="rId23"/>
    <p:sldId id="1127" r:id="rId24"/>
    <p:sldId id="1132" r:id="rId25"/>
    <p:sldId id="1131" r:id="rId26"/>
    <p:sldId id="1133" r:id="rId27"/>
    <p:sldId id="1134"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13" autoAdjust="0"/>
  </p:normalViewPr>
  <p:slideViewPr>
    <p:cSldViewPr snapToGrid="0">
      <p:cViewPr varScale="1">
        <p:scale>
          <a:sx n="44" d="100"/>
          <a:sy n="44" d="100"/>
        </p:scale>
        <p:origin x="150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85EE887-F6C0-4D66-BFAF-46D0C44D2FDC}" type="datetimeFigureOut">
              <a:rPr lang="en-CA" smtClean="0"/>
              <a:t>2024-11-24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593143A-E890-42BF-B75F-B5E34413DBCB}" type="slidenum">
              <a:rPr lang="en-CA" smtClean="0"/>
              <a:t>‹#›</a:t>
            </a:fld>
            <a:endParaRPr lang="en-CA"/>
          </a:p>
        </p:txBody>
      </p:sp>
    </p:spTree>
    <p:extLst>
      <p:ext uri="{BB962C8B-B14F-4D97-AF65-F5344CB8AC3E}">
        <p14:creationId xmlns:p14="http://schemas.microsoft.com/office/powerpoint/2010/main" val="3991087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78085D-D691-478E-9808-B7ED273D1C60}" type="datetimeFigureOut">
              <a:rPr lang="en-CA" smtClean="0"/>
              <a:t>2024-11-24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C6B082-0B1E-4A26-A599-F9673222E9A1}" type="slidenum">
              <a:rPr lang="en-CA" smtClean="0"/>
              <a:t>‹#›</a:t>
            </a:fld>
            <a:endParaRPr lang="en-CA"/>
          </a:p>
        </p:txBody>
      </p:sp>
    </p:spTree>
    <p:extLst>
      <p:ext uri="{BB962C8B-B14F-4D97-AF65-F5344CB8AC3E}">
        <p14:creationId xmlns:p14="http://schemas.microsoft.com/office/powerpoint/2010/main" val="9023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1:00-1:40</a:t>
            </a:r>
          </a:p>
          <a:p>
            <a:pPr algn="l" rtl="0" fontAlgn="base"/>
            <a:r>
              <a:rPr lang="en-US" sz="1200" b="0" i="0" dirty="0">
                <a:solidFill>
                  <a:srgbClr val="000000"/>
                </a:solidFill>
                <a:effectLst/>
                <a:latin typeface="Calibri" panose="020F0502020204030204" pitchFamily="34" charset="0"/>
              </a:rPr>
              <a:t>Slides 1-3 = 15 min</a:t>
            </a:r>
          </a:p>
          <a:p>
            <a:pPr algn="l" rtl="0" fontAlgn="base"/>
            <a:r>
              <a:rPr lang="en-US" sz="1200" b="0" i="0" dirty="0">
                <a:solidFill>
                  <a:srgbClr val="000000"/>
                </a:solidFill>
                <a:effectLst/>
                <a:latin typeface="Calibri" panose="020F0502020204030204" pitchFamily="34" charset="0"/>
              </a:rPr>
              <a:t>Slides 4-8 = 25 min</a:t>
            </a:r>
          </a:p>
          <a:p>
            <a:pPr algn="l" rtl="0" fontAlgn="base"/>
            <a:endParaRPr lang="en-US"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Welcome and introductions </a:t>
            </a:r>
            <a:endParaRPr lang="en-US" b="0" i="0" dirty="0">
              <a:solidFill>
                <a:srgbClr val="000000"/>
              </a:solidFill>
              <a:effectLst/>
              <a:latin typeface="Segoe UI" panose="020B0502040204020203" pitchFamily="34" charset="0"/>
            </a:endParaRPr>
          </a:p>
          <a:p>
            <a:pPr defTabSz="931774">
              <a:defRPr/>
            </a:pPr>
            <a:endParaRPr lang="en-CA" dirty="0"/>
          </a:p>
        </p:txBody>
      </p:sp>
      <p:sp>
        <p:nvSpPr>
          <p:cNvPr id="4" name="Slide Number Placeholder 3"/>
          <p:cNvSpPr>
            <a:spLocks noGrp="1"/>
          </p:cNvSpPr>
          <p:nvPr>
            <p:ph type="sldNum" sz="quarter" idx="10"/>
          </p:nvPr>
        </p:nvSpPr>
        <p:spPr/>
        <p:txBody>
          <a:bodyPr/>
          <a:lstStyle/>
          <a:p>
            <a:fld id="{54C6B082-0B1E-4A26-A599-F9673222E9A1}" type="slidenum">
              <a:rPr lang="en-CA" smtClean="0"/>
              <a:t>1</a:t>
            </a:fld>
            <a:endParaRPr lang="en-CA"/>
          </a:p>
        </p:txBody>
      </p:sp>
    </p:spTree>
    <p:extLst>
      <p:ext uri="{BB962C8B-B14F-4D97-AF65-F5344CB8AC3E}">
        <p14:creationId xmlns:p14="http://schemas.microsoft.com/office/powerpoint/2010/main" val="306034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a:solidFill>
                  <a:schemeClr val="tx1"/>
                </a:solidFill>
                <a:latin typeface="Arial" panose="020B0604020202020204" pitchFamily="34" charset="0"/>
              </a:defRPr>
            </a:lvl1pPr>
            <a:lvl2pPr marL="757066" indent="-291179" defTabSz="939862">
              <a:defRPr>
                <a:solidFill>
                  <a:schemeClr val="tx1"/>
                </a:solidFill>
                <a:latin typeface="Arial" panose="020B0604020202020204" pitchFamily="34" charset="0"/>
              </a:defRPr>
            </a:lvl2pPr>
            <a:lvl3pPr marL="1164717" indent="-232943" defTabSz="939862">
              <a:defRPr>
                <a:solidFill>
                  <a:schemeClr val="tx1"/>
                </a:solidFill>
                <a:latin typeface="Arial" panose="020B0604020202020204" pitchFamily="34" charset="0"/>
              </a:defRPr>
            </a:lvl3pPr>
            <a:lvl4pPr marL="1630604" indent="-232943" defTabSz="939862">
              <a:defRPr>
                <a:solidFill>
                  <a:schemeClr val="tx1"/>
                </a:solidFill>
                <a:latin typeface="Arial" panose="020B0604020202020204" pitchFamily="34" charset="0"/>
              </a:defRPr>
            </a:lvl4pPr>
            <a:lvl5pPr marL="2096491" indent="-232943" defTabSz="939862">
              <a:defRPr>
                <a:solidFill>
                  <a:schemeClr val="tx1"/>
                </a:solidFill>
                <a:latin typeface="Arial" panose="020B0604020202020204" pitchFamily="34" charset="0"/>
              </a:defRPr>
            </a:lvl5pPr>
            <a:lvl6pPr marL="2562377" indent="-232943" defTabSz="939862" eaLnBrk="0" fontAlgn="base" hangingPunct="0">
              <a:spcBef>
                <a:spcPct val="0"/>
              </a:spcBef>
              <a:spcAft>
                <a:spcPct val="0"/>
              </a:spcAft>
              <a:defRPr>
                <a:solidFill>
                  <a:schemeClr val="tx1"/>
                </a:solidFill>
                <a:latin typeface="Arial" panose="020B0604020202020204" pitchFamily="34" charset="0"/>
              </a:defRPr>
            </a:lvl6pPr>
            <a:lvl7pPr marL="3028264" indent="-232943" defTabSz="939862" eaLnBrk="0" fontAlgn="base" hangingPunct="0">
              <a:spcBef>
                <a:spcPct val="0"/>
              </a:spcBef>
              <a:spcAft>
                <a:spcPct val="0"/>
              </a:spcAft>
              <a:defRPr>
                <a:solidFill>
                  <a:schemeClr val="tx1"/>
                </a:solidFill>
                <a:latin typeface="Arial" panose="020B0604020202020204" pitchFamily="34" charset="0"/>
              </a:defRPr>
            </a:lvl7pPr>
            <a:lvl8pPr marL="3494151" indent="-232943" defTabSz="939862" eaLnBrk="0" fontAlgn="base" hangingPunct="0">
              <a:spcBef>
                <a:spcPct val="0"/>
              </a:spcBef>
              <a:spcAft>
                <a:spcPct val="0"/>
              </a:spcAft>
              <a:defRPr>
                <a:solidFill>
                  <a:schemeClr val="tx1"/>
                </a:solidFill>
                <a:latin typeface="Arial" panose="020B0604020202020204" pitchFamily="34" charset="0"/>
              </a:defRPr>
            </a:lvl8pPr>
            <a:lvl9pPr marL="3960038" indent="-232943" defTabSz="939862" eaLnBrk="0" fontAlgn="base" hangingPunct="0">
              <a:spcBef>
                <a:spcPct val="0"/>
              </a:spcBef>
              <a:spcAft>
                <a:spcPct val="0"/>
              </a:spcAft>
              <a:defRPr>
                <a:solidFill>
                  <a:schemeClr val="tx1"/>
                </a:solidFill>
                <a:latin typeface="Arial" panose="020B0604020202020204" pitchFamily="34" charset="0"/>
              </a:defRPr>
            </a:lvl9pPr>
          </a:lstStyle>
          <a:p>
            <a:fld id="{09BCAF1C-797D-4DAC-9C3E-047D0169487F}" type="slidenum">
              <a:rPr lang="en-US" altLang="en-US" smtClean="0">
                <a:latin typeface="Futura Md BT"/>
              </a:rPr>
              <a:pPr/>
              <a:t>10</a:t>
            </a:fld>
            <a:endParaRPr lang="en-US" altLang="en-US">
              <a:latin typeface="Futura Md BT"/>
            </a:endParaRPr>
          </a:p>
        </p:txBody>
      </p:sp>
      <p:sp>
        <p:nvSpPr>
          <p:cNvPr id="22531" name="Rectangle 2"/>
          <p:cNvSpPr>
            <a:spLocks noGrp="1" noRot="1" noChangeAspect="1" noChangeArrowheads="1" noTextEdit="1"/>
          </p:cNvSpPr>
          <p:nvPr>
            <p:ph type="sldImg"/>
            <p:custDataLst>
              <p:tags r:id="rId1"/>
            </p:custDataLst>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156"/>
            <a:r>
              <a:rPr lang="en-CA" altLang="en-US">
                <a:latin typeface="Arial" panose="020B0604020202020204" pitchFamily="34" charset="0"/>
              </a:rPr>
              <a:t>In brief, program outcomes are [read slide]</a:t>
            </a:r>
          </a:p>
          <a:p>
            <a:pPr defTabSz="930156"/>
            <a:endParaRPr lang="en-CA" altLang="en-US">
              <a:latin typeface="Arial" panose="020B0604020202020204" pitchFamily="34" charset="0"/>
            </a:endParaRPr>
          </a:p>
        </p:txBody>
      </p:sp>
    </p:spTree>
    <p:extLst>
      <p:ext uri="{BB962C8B-B14F-4D97-AF65-F5344CB8AC3E}">
        <p14:creationId xmlns:p14="http://schemas.microsoft.com/office/powerpoint/2010/main" val="9380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a:solidFill>
                  <a:schemeClr val="tx1"/>
                </a:solidFill>
                <a:latin typeface="Arial" panose="020B0604020202020204" pitchFamily="34" charset="0"/>
              </a:defRPr>
            </a:lvl1pPr>
            <a:lvl2pPr marL="757066" indent="-291179" defTabSz="939862">
              <a:defRPr>
                <a:solidFill>
                  <a:schemeClr val="tx1"/>
                </a:solidFill>
                <a:latin typeface="Arial" panose="020B0604020202020204" pitchFamily="34" charset="0"/>
              </a:defRPr>
            </a:lvl2pPr>
            <a:lvl3pPr marL="1164717" indent="-232943" defTabSz="939862">
              <a:defRPr>
                <a:solidFill>
                  <a:schemeClr val="tx1"/>
                </a:solidFill>
                <a:latin typeface="Arial" panose="020B0604020202020204" pitchFamily="34" charset="0"/>
              </a:defRPr>
            </a:lvl3pPr>
            <a:lvl4pPr marL="1630604" indent="-232943" defTabSz="939862">
              <a:defRPr>
                <a:solidFill>
                  <a:schemeClr val="tx1"/>
                </a:solidFill>
                <a:latin typeface="Arial" panose="020B0604020202020204" pitchFamily="34" charset="0"/>
              </a:defRPr>
            </a:lvl4pPr>
            <a:lvl5pPr marL="2096491" indent="-232943" defTabSz="939862">
              <a:defRPr>
                <a:solidFill>
                  <a:schemeClr val="tx1"/>
                </a:solidFill>
                <a:latin typeface="Arial" panose="020B0604020202020204" pitchFamily="34" charset="0"/>
              </a:defRPr>
            </a:lvl5pPr>
            <a:lvl6pPr marL="2562377" indent="-232943" defTabSz="939862" eaLnBrk="0" fontAlgn="base" hangingPunct="0">
              <a:spcBef>
                <a:spcPct val="0"/>
              </a:spcBef>
              <a:spcAft>
                <a:spcPct val="0"/>
              </a:spcAft>
              <a:defRPr>
                <a:solidFill>
                  <a:schemeClr val="tx1"/>
                </a:solidFill>
                <a:latin typeface="Arial" panose="020B0604020202020204" pitchFamily="34" charset="0"/>
              </a:defRPr>
            </a:lvl6pPr>
            <a:lvl7pPr marL="3028264" indent="-232943" defTabSz="939862" eaLnBrk="0" fontAlgn="base" hangingPunct="0">
              <a:spcBef>
                <a:spcPct val="0"/>
              </a:spcBef>
              <a:spcAft>
                <a:spcPct val="0"/>
              </a:spcAft>
              <a:defRPr>
                <a:solidFill>
                  <a:schemeClr val="tx1"/>
                </a:solidFill>
                <a:latin typeface="Arial" panose="020B0604020202020204" pitchFamily="34" charset="0"/>
              </a:defRPr>
            </a:lvl7pPr>
            <a:lvl8pPr marL="3494151" indent="-232943" defTabSz="939862" eaLnBrk="0" fontAlgn="base" hangingPunct="0">
              <a:spcBef>
                <a:spcPct val="0"/>
              </a:spcBef>
              <a:spcAft>
                <a:spcPct val="0"/>
              </a:spcAft>
              <a:defRPr>
                <a:solidFill>
                  <a:schemeClr val="tx1"/>
                </a:solidFill>
                <a:latin typeface="Arial" panose="020B0604020202020204" pitchFamily="34" charset="0"/>
              </a:defRPr>
            </a:lvl8pPr>
            <a:lvl9pPr marL="3960038" indent="-232943" defTabSz="939862"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Futura Md BT"/>
              </a:rPr>
              <a:t>Teaching and Learning Services</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a:solidFill>
                  <a:schemeClr val="tx1"/>
                </a:solidFill>
                <a:latin typeface="Arial" panose="020B0604020202020204" pitchFamily="34" charset="0"/>
              </a:defRPr>
            </a:lvl1pPr>
            <a:lvl2pPr marL="757066" indent="-291179" defTabSz="939862">
              <a:defRPr>
                <a:solidFill>
                  <a:schemeClr val="tx1"/>
                </a:solidFill>
                <a:latin typeface="Arial" panose="020B0604020202020204" pitchFamily="34" charset="0"/>
              </a:defRPr>
            </a:lvl2pPr>
            <a:lvl3pPr marL="1164717" indent="-232943" defTabSz="939862">
              <a:defRPr>
                <a:solidFill>
                  <a:schemeClr val="tx1"/>
                </a:solidFill>
                <a:latin typeface="Arial" panose="020B0604020202020204" pitchFamily="34" charset="0"/>
              </a:defRPr>
            </a:lvl3pPr>
            <a:lvl4pPr marL="1630604" indent="-232943" defTabSz="939862">
              <a:defRPr>
                <a:solidFill>
                  <a:schemeClr val="tx1"/>
                </a:solidFill>
                <a:latin typeface="Arial" panose="020B0604020202020204" pitchFamily="34" charset="0"/>
              </a:defRPr>
            </a:lvl4pPr>
            <a:lvl5pPr marL="2096491" indent="-232943" defTabSz="939862">
              <a:defRPr>
                <a:solidFill>
                  <a:schemeClr val="tx1"/>
                </a:solidFill>
                <a:latin typeface="Arial" panose="020B0604020202020204" pitchFamily="34" charset="0"/>
              </a:defRPr>
            </a:lvl5pPr>
            <a:lvl6pPr marL="2562377" indent="-232943" defTabSz="939862" eaLnBrk="0" fontAlgn="base" hangingPunct="0">
              <a:spcBef>
                <a:spcPct val="0"/>
              </a:spcBef>
              <a:spcAft>
                <a:spcPct val="0"/>
              </a:spcAft>
              <a:defRPr>
                <a:solidFill>
                  <a:schemeClr val="tx1"/>
                </a:solidFill>
                <a:latin typeface="Arial" panose="020B0604020202020204" pitchFamily="34" charset="0"/>
              </a:defRPr>
            </a:lvl6pPr>
            <a:lvl7pPr marL="3028264" indent="-232943" defTabSz="939862" eaLnBrk="0" fontAlgn="base" hangingPunct="0">
              <a:spcBef>
                <a:spcPct val="0"/>
              </a:spcBef>
              <a:spcAft>
                <a:spcPct val="0"/>
              </a:spcAft>
              <a:defRPr>
                <a:solidFill>
                  <a:schemeClr val="tx1"/>
                </a:solidFill>
                <a:latin typeface="Arial" panose="020B0604020202020204" pitchFamily="34" charset="0"/>
              </a:defRPr>
            </a:lvl7pPr>
            <a:lvl8pPr marL="3494151" indent="-232943" defTabSz="939862" eaLnBrk="0" fontAlgn="base" hangingPunct="0">
              <a:spcBef>
                <a:spcPct val="0"/>
              </a:spcBef>
              <a:spcAft>
                <a:spcPct val="0"/>
              </a:spcAft>
              <a:defRPr>
                <a:solidFill>
                  <a:schemeClr val="tx1"/>
                </a:solidFill>
                <a:latin typeface="Arial" panose="020B0604020202020204" pitchFamily="34" charset="0"/>
              </a:defRPr>
            </a:lvl8pPr>
            <a:lvl9pPr marL="3960038" indent="-232943" defTabSz="939862" eaLnBrk="0" fontAlgn="base" hangingPunct="0">
              <a:spcBef>
                <a:spcPct val="0"/>
              </a:spcBef>
              <a:spcAft>
                <a:spcPct val="0"/>
              </a:spcAft>
              <a:defRPr>
                <a:solidFill>
                  <a:schemeClr val="tx1"/>
                </a:solidFill>
                <a:latin typeface="Arial" panose="020B0604020202020204" pitchFamily="34" charset="0"/>
              </a:defRPr>
            </a:lvl9pPr>
          </a:lstStyle>
          <a:p>
            <a:fld id="{4CF4905F-1354-479B-BFFC-D00699267D25}" type="slidenum">
              <a:rPr lang="en-US" altLang="en-US" smtClean="0">
                <a:latin typeface="Futura Md BT"/>
              </a:rPr>
              <a:pPr/>
              <a:t>11</a:t>
            </a:fld>
            <a:endParaRPr lang="en-US" altLang="en-US">
              <a:latin typeface="Futura Md BT"/>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dirty="0">
                <a:solidFill>
                  <a:srgbClr val="000000"/>
                </a:solidFill>
                <a:effectLst/>
                <a:latin typeface="Calibri" panose="020F0502020204030204" pitchFamily="34" charset="0"/>
              </a:rPr>
              <a:t>Program outcomes are intended to foster a shared understanding (among students, instructors, and administrators) of the learning goals that direct the curriculum. This can be useful for instructors and administrators in several ways. </a:t>
            </a:r>
            <a:endParaRPr lang="en-US" altLang="en-US" sz="1800" dirty="0">
              <a:latin typeface="Futura Md BT"/>
            </a:endParaRPr>
          </a:p>
        </p:txBody>
      </p:sp>
      <p:sp>
        <p:nvSpPr>
          <p:cNvPr id="34822" name="TextBox 1"/>
          <p:cNvSpPr txBox="1">
            <a:spLocks noChangeArrowheads="1"/>
          </p:cNvSpPr>
          <p:nvPr>
            <p:custDataLst>
              <p:tags r:id="rId1"/>
            </p:custDataLst>
          </p:nvPr>
        </p:nvSpPr>
        <p:spPr bwMode="auto">
          <a:xfrm>
            <a:off x="0" y="1"/>
            <a:ext cx="3894667" cy="37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Tree>
    <p:extLst>
      <p:ext uri="{BB962C8B-B14F-4D97-AF65-F5344CB8AC3E}">
        <p14:creationId xmlns:p14="http://schemas.microsoft.com/office/powerpoint/2010/main" val="117916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Program outcomes are also useful for students!</a:t>
            </a:r>
          </a:p>
        </p:txBody>
      </p:sp>
      <p:sp>
        <p:nvSpPr>
          <p:cNvPr id="4" name="Slide Number Placeholder 3"/>
          <p:cNvSpPr>
            <a:spLocks noGrp="1"/>
          </p:cNvSpPr>
          <p:nvPr>
            <p:ph type="sldNum" sz="quarter" idx="5"/>
          </p:nvPr>
        </p:nvSpPr>
        <p:spPr/>
        <p:txBody>
          <a:bodyPr/>
          <a:lstStyle/>
          <a:p>
            <a:fld id="{54C6B082-0B1E-4A26-A599-F9673222E9A1}" type="slidenum">
              <a:rPr lang="en-CA" smtClean="0"/>
              <a:t>12</a:t>
            </a:fld>
            <a:endParaRPr lang="en-CA"/>
          </a:p>
        </p:txBody>
      </p:sp>
    </p:spTree>
    <p:extLst>
      <p:ext uri="{BB962C8B-B14F-4D97-AF65-F5344CB8AC3E}">
        <p14:creationId xmlns:p14="http://schemas.microsoft.com/office/powerpoint/2010/main" val="6883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latin typeface="Arial" panose="020B0604020202020204" pitchFamily="34" charset="0"/>
              </a:rPr>
              <a:t>We often talk about framing learning outcomes as what comes after this phrase [read slide]</a:t>
            </a:r>
          </a:p>
          <a:p>
            <a:r>
              <a:rPr lang="en-CA" altLang="en-US" dirty="0">
                <a:latin typeface="Arial" panose="020B0604020202020204" pitchFamily="34" charset="0"/>
              </a:rPr>
              <a:t>To help think about what that might be, we refer to Bloom’s revised taxonomy of Levels of Learning.</a:t>
            </a:r>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a:solidFill>
                  <a:schemeClr val="tx1"/>
                </a:solidFill>
                <a:latin typeface="Arial" panose="020B0604020202020204" pitchFamily="34" charset="0"/>
              </a:defRPr>
            </a:lvl1pPr>
            <a:lvl2pPr marL="757066" indent="-291179" defTabSz="939862">
              <a:defRPr>
                <a:solidFill>
                  <a:schemeClr val="tx1"/>
                </a:solidFill>
                <a:latin typeface="Arial" panose="020B0604020202020204" pitchFamily="34" charset="0"/>
              </a:defRPr>
            </a:lvl2pPr>
            <a:lvl3pPr marL="1164717" indent="-232943" defTabSz="939862">
              <a:defRPr>
                <a:solidFill>
                  <a:schemeClr val="tx1"/>
                </a:solidFill>
                <a:latin typeface="Arial" panose="020B0604020202020204" pitchFamily="34" charset="0"/>
              </a:defRPr>
            </a:lvl3pPr>
            <a:lvl4pPr marL="1630604" indent="-232943" defTabSz="939862">
              <a:defRPr>
                <a:solidFill>
                  <a:schemeClr val="tx1"/>
                </a:solidFill>
                <a:latin typeface="Arial" panose="020B0604020202020204" pitchFamily="34" charset="0"/>
              </a:defRPr>
            </a:lvl4pPr>
            <a:lvl5pPr marL="2096491" indent="-232943" defTabSz="939862">
              <a:defRPr>
                <a:solidFill>
                  <a:schemeClr val="tx1"/>
                </a:solidFill>
                <a:latin typeface="Arial" panose="020B0604020202020204" pitchFamily="34" charset="0"/>
              </a:defRPr>
            </a:lvl5pPr>
            <a:lvl6pPr marL="2562377" indent="-232943" defTabSz="939862" eaLnBrk="0" fontAlgn="base" hangingPunct="0">
              <a:spcBef>
                <a:spcPct val="0"/>
              </a:spcBef>
              <a:spcAft>
                <a:spcPct val="0"/>
              </a:spcAft>
              <a:defRPr>
                <a:solidFill>
                  <a:schemeClr val="tx1"/>
                </a:solidFill>
                <a:latin typeface="Arial" panose="020B0604020202020204" pitchFamily="34" charset="0"/>
              </a:defRPr>
            </a:lvl6pPr>
            <a:lvl7pPr marL="3028264" indent="-232943" defTabSz="939862" eaLnBrk="0" fontAlgn="base" hangingPunct="0">
              <a:spcBef>
                <a:spcPct val="0"/>
              </a:spcBef>
              <a:spcAft>
                <a:spcPct val="0"/>
              </a:spcAft>
              <a:defRPr>
                <a:solidFill>
                  <a:schemeClr val="tx1"/>
                </a:solidFill>
                <a:latin typeface="Arial" panose="020B0604020202020204" pitchFamily="34" charset="0"/>
              </a:defRPr>
            </a:lvl7pPr>
            <a:lvl8pPr marL="3494151" indent="-232943" defTabSz="939862" eaLnBrk="0" fontAlgn="base" hangingPunct="0">
              <a:spcBef>
                <a:spcPct val="0"/>
              </a:spcBef>
              <a:spcAft>
                <a:spcPct val="0"/>
              </a:spcAft>
              <a:defRPr>
                <a:solidFill>
                  <a:schemeClr val="tx1"/>
                </a:solidFill>
                <a:latin typeface="Arial" panose="020B0604020202020204" pitchFamily="34" charset="0"/>
              </a:defRPr>
            </a:lvl8pPr>
            <a:lvl9pPr marL="3960038" indent="-232943" defTabSz="939862" eaLnBrk="0" fontAlgn="base" hangingPunct="0">
              <a:spcBef>
                <a:spcPct val="0"/>
              </a:spcBef>
              <a:spcAft>
                <a:spcPct val="0"/>
              </a:spcAft>
              <a:defRPr>
                <a:solidFill>
                  <a:schemeClr val="tx1"/>
                </a:solidFill>
                <a:latin typeface="Arial" panose="020B0604020202020204" pitchFamily="34" charset="0"/>
              </a:defRPr>
            </a:lvl9pPr>
          </a:lstStyle>
          <a:p>
            <a:r>
              <a:rPr lang="en-US" altLang="en-US"/>
              <a:t>14/8/2006</a:t>
            </a:r>
          </a:p>
        </p:txBody>
      </p:sp>
      <p:sp>
        <p:nvSpPr>
          <p:cNvPr id="266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a:solidFill>
                  <a:schemeClr val="tx1"/>
                </a:solidFill>
                <a:latin typeface="Arial" panose="020B0604020202020204" pitchFamily="34" charset="0"/>
              </a:defRPr>
            </a:lvl1pPr>
            <a:lvl2pPr marL="757066" indent="-291179" defTabSz="939862">
              <a:defRPr>
                <a:solidFill>
                  <a:schemeClr val="tx1"/>
                </a:solidFill>
                <a:latin typeface="Arial" panose="020B0604020202020204" pitchFamily="34" charset="0"/>
              </a:defRPr>
            </a:lvl2pPr>
            <a:lvl3pPr marL="1164717" indent="-232943" defTabSz="939862">
              <a:defRPr>
                <a:solidFill>
                  <a:schemeClr val="tx1"/>
                </a:solidFill>
                <a:latin typeface="Arial" panose="020B0604020202020204" pitchFamily="34" charset="0"/>
              </a:defRPr>
            </a:lvl3pPr>
            <a:lvl4pPr marL="1630604" indent="-232943" defTabSz="939862">
              <a:defRPr>
                <a:solidFill>
                  <a:schemeClr val="tx1"/>
                </a:solidFill>
                <a:latin typeface="Arial" panose="020B0604020202020204" pitchFamily="34" charset="0"/>
              </a:defRPr>
            </a:lvl4pPr>
            <a:lvl5pPr marL="2096491" indent="-232943" defTabSz="939862">
              <a:defRPr>
                <a:solidFill>
                  <a:schemeClr val="tx1"/>
                </a:solidFill>
                <a:latin typeface="Arial" panose="020B0604020202020204" pitchFamily="34" charset="0"/>
              </a:defRPr>
            </a:lvl5pPr>
            <a:lvl6pPr marL="2562377" indent="-232943" defTabSz="939862" eaLnBrk="0" fontAlgn="base" hangingPunct="0">
              <a:spcBef>
                <a:spcPct val="0"/>
              </a:spcBef>
              <a:spcAft>
                <a:spcPct val="0"/>
              </a:spcAft>
              <a:defRPr>
                <a:solidFill>
                  <a:schemeClr val="tx1"/>
                </a:solidFill>
                <a:latin typeface="Arial" panose="020B0604020202020204" pitchFamily="34" charset="0"/>
              </a:defRPr>
            </a:lvl6pPr>
            <a:lvl7pPr marL="3028264" indent="-232943" defTabSz="939862" eaLnBrk="0" fontAlgn="base" hangingPunct="0">
              <a:spcBef>
                <a:spcPct val="0"/>
              </a:spcBef>
              <a:spcAft>
                <a:spcPct val="0"/>
              </a:spcAft>
              <a:defRPr>
                <a:solidFill>
                  <a:schemeClr val="tx1"/>
                </a:solidFill>
                <a:latin typeface="Arial" panose="020B0604020202020204" pitchFamily="34" charset="0"/>
              </a:defRPr>
            </a:lvl7pPr>
            <a:lvl8pPr marL="3494151" indent="-232943" defTabSz="939862" eaLnBrk="0" fontAlgn="base" hangingPunct="0">
              <a:spcBef>
                <a:spcPct val="0"/>
              </a:spcBef>
              <a:spcAft>
                <a:spcPct val="0"/>
              </a:spcAft>
              <a:defRPr>
                <a:solidFill>
                  <a:schemeClr val="tx1"/>
                </a:solidFill>
                <a:latin typeface="Arial" panose="020B0604020202020204" pitchFamily="34" charset="0"/>
              </a:defRPr>
            </a:lvl8pPr>
            <a:lvl9pPr marL="3960038" indent="-232943" defTabSz="939862" eaLnBrk="0" fontAlgn="base" hangingPunct="0">
              <a:spcBef>
                <a:spcPct val="0"/>
              </a:spcBef>
              <a:spcAft>
                <a:spcPct val="0"/>
              </a:spcAft>
              <a:defRPr>
                <a:solidFill>
                  <a:schemeClr val="tx1"/>
                </a:solidFill>
                <a:latin typeface="Arial" panose="020B0604020202020204" pitchFamily="34" charset="0"/>
              </a:defRPr>
            </a:lvl9pPr>
          </a:lstStyle>
          <a:p>
            <a:r>
              <a:rPr lang="en-US" altLang="en-US"/>
              <a:t>Teaching and Learning Services</a:t>
            </a:r>
          </a:p>
        </p:txBody>
      </p:sp>
      <p:sp>
        <p:nvSpPr>
          <p:cNvPr id="266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a:solidFill>
                  <a:schemeClr val="tx1"/>
                </a:solidFill>
                <a:latin typeface="Arial" panose="020B0604020202020204" pitchFamily="34" charset="0"/>
              </a:defRPr>
            </a:lvl1pPr>
            <a:lvl2pPr marL="757066" indent="-291179" defTabSz="939862">
              <a:defRPr>
                <a:solidFill>
                  <a:schemeClr val="tx1"/>
                </a:solidFill>
                <a:latin typeface="Arial" panose="020B0604020202020204" pitchFamily="34" charset="0"/>
              </a:defRPr>
            </a:lvl2pPr>
            <a:lvl3pPr marL="1164717" indent="-232943" defTabSz="939862">
              <a:defRPr>
                <a:solidFill>
                  <a:schemeClr val="tx1"/>
                </a:solidFill>
                <a:latin typeface="Arial" panose="020B0604020202020204" pitchFamily="34" charset="0"/>
              </a:defRPr>
            </a:lvl3pPr>
            <a:lvl4pPr marL="1630604" indent="-232943" defTabSz="939862">
              <a:defRPr>
                <a:solidFill>
                  <a:schemeClr val="tx1"/>
                </a:solidFill>
                <a:latin typeface="Arial" panose="020B0604020202020204" pitchFamily="34" charset="0"/>
              </a:defRPr>
            </a:lvl4pPr>
            <a:lvl5pPr marL="2096491" indent="-232943" defTabSz="939862">
              <a:defRPr>
                <a:solidFill>
                  <a:schemeClr val="tx1"/>
                </a:solidFill>
                <a:latin typeface="Arial" panose="020B0604020202020204" pitchFamily="34" charset="0"/>
              </a:defRPr>
            </a:lvl5pPr>
            <a:lvl6pPr marL="2562377" indent="-232943" defTabSz="939862" eaLnBrk="0" fontAlgn="base" hangingPunct="0">
              <a:spcBef>
                <a:spcPct val="0"/>
              </a:spcBef>
              <a:spcAft>
                <a:spcPct val="0"/>
              </a:spcAft>
              <a:defRPr>
                <a:solidFill>
                  <a:schemeClr val="tx1"/>
                </a:solidFill>
                <a:latin typeface="Arial" panose="020B0604020202020204" pitchFamily="34" charset="0"/>
              </a:defRPr>
            </a:lvl6pPr>
            <a:lvl7pPr marL="3028264" indent="-232943" defTabSz="939862" eaLnBrk="0" fontAlgn="base" hangingPunct="0">
              <a:spcBef>
                <a:spcPct val="0"/>
              </a:spcBef>
              <a:spcAft>
                <a:spcPct val="0"/>
              </a:spcAft>
              <a:defRPr>
                <a:solidFill>
                  <a:schemeClr val="tx1"/>
                </a:solidFill>
                <a:latin typeface="Arial" panose="020B0604020202020204" pitchFamily="34" charset="0"/>
              </a:defRPr>
            </a:lvl7pPr>
            <a:lvl8pPr marL="3494151" indent="-232943" defTabSz="939862" eaLnBrk="0" fontAlgn="base" hangingPunct="0">
              <a:spcBef>
                <a:spcPct val="0"/>
              </a:spcBef>
              <a:spcAft>
                <a:spcPct val="0"/>
              </a:spcAft>
              <a:defRPr>
                <a:solidFill>
                  <a:schemeClr val="tx1"/>
                </a:solidFill>
                <a:latin typeface="Arial" panose="020B0604020202020204" pitchFamily="34" charset="0"/>
              </a:defRPr>
            </a:lvl8pPr>
            <a:lvl9pPr marL="3960038" indent="-232943" defTabSz="939862" eaLnBrk="0" fontAlgn="base" hangingPunct="0">
              <a:spcBef>
                <a:spcPct val="0"/>
              </a:spcBef>
              <a:spcAft>
                <a:spcPct val="0"/>
              </a:spcAft>
              <a:defRPr>
                <a:solidFill>
                  <a:schemeClr val="tx1"/>
                </a:solidFill>
                <a:latin typeface="Arial" panose="020B0604020202020204" pitchFamily="34" charset="0"/>
              </a:defRPr>
            </a:lvl9pPr>
          </a:lstStyle>
          <a:p>
            <a:fld id="{A021A2B6-C792-4111-8257-783FF58E2F33}" type="slidenum">
              <a:rPr lang="en-US" altLang="en-US" smtClean="0"/>
              <a:pPr/>
              <a:t>13</a:t>
            </a:fld>
            <a:endParaRPr lang="en-US" altLang="en-US"/>
          </a:p>
        </p:txBody>
      </p:sp>
      <p:sp>
        <p:nvSpPr>
          <p:cNvPr id="26631" name="TextBox 6"/>
          <p:cNvSpPr txBox="1">
            <a:spLocks noChangeArrowheads="1"/>
          </p:cNvSpPr>
          <p:nvPr>
            <p:custDataLst>
              <p:tags r:id="rId1"/>
            </p:custDataLst>
          </p:nvPr>
        </p:nvSpPr>
        <p:spPr bwMode="auto">
          <a:xfrm>
            <a:off x="0" y="1"/>
            <a:ext cx="3894667" cy="37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Tree>
    <p:extLst>
      <p:ext uri="{BB962C8B-B14F-4D97-AF65-F5344CB8AC3E}">
        <p14:creationId xmlns:p14="http://schemas.microsoft.com/office/powerpoint/2010/main" val="50519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latin typeface="Arial" panose="020B0604020202020204" pitchFamily="34" charset="0"/>
              </a:rPr>
              <a:t>The Levels of Learning refer to the various ways in which we can demonstrate learning. These levels may be a useful tool to help us be more precise about learning, by framing student learning outcomes of different levels of complexity.</a:t>
            </a:r>
          </a:p>
          <a:p>
            <a:r>
              <a:rPr lang="en-CA" altLang="en-US" dirty="0">
                <a:latin typeface="Arial" panose="020B0604020202020204" pitchFamily="34" charset="0"/>
              </a:rPr>
              <a:t> </a:t>
            </a:r>
          </a:p>
          <a:p>
            <a:r>
              <a:rPr lang="en-CA" altLang="en-US" dirty="0">
                <a:latin typeface="Arial" panose="020B0604020202020204" pitchFamily="34" charset="0"/>
              </a:rPr>
              <a:t>The higher levels require the ability to do the lower levels as well. For example, you must be able to remember a concept and understand it, to properly apply it. </a:t>
            </a:r>
            <a:endParaRPr lang="en-US" altLang="en-US" b="1" dirty="0">
              <a:latin typeface="Arial" panose="020B0604020202020204" pitchFamily="34" charset="0"/>
            </a:endParaRPr>
          </a:p>
          <a:p>
            <a:pPr eaLnBrk="1" fontAlgn="t" hangingPunct="1"/>
            <a:r>
              <a:rPr lang="en-US" altLang="en-US" b="1" dirty="0">
                <a:latin typeface="Arial" panose="020B0604020202020204" pitchFamily="34" charset="0"/>
              </a:rPr>
              <a:t>Definitions</a:t>
            </a:r>
            <a:endParaRPr lang="en-CA" altLang="en-US" dirty="0">
              <a:latin typeface="Arial" panose="020B0604020202020204" pitchFamily="34" charset="0"/>
            </a:endParaRPr>
          </a:p>
          <a:p>
            <a:pPr eaLnBrk="1" fontAlgn="t" hangingPunct="1"/>
            <a:r>
              <a:rPr lang="en-US" altLang="en-US" b="1" dirty="0">
                <a:latin typeface="Arial" panose="020B0604020202020204" pitchFamily="34" charset="0"/>
              </a:rPr>
              <a:t>Remembering: </a:t>
            </a:r>
            <a:r>
              <a:rPr lang="en-US" altLang="en-US" dirty="0">
                <a:latin typeface="Arial" panose="020B0604020202020204" pitchFamily="34" charset="0"/>
              </a:rPr>
              <a:t>Recalling information</a:t>
            </a:r>
            <a:endParaRPr lang="en-CA" altLang="en-US" dirty="0">
              <a:latin typeface="Arial" panose="020B0604020202020204" pitchFamily="34" charset="0"/>
            </a:endParaRPr>
          </a:p>
          <a:p>
            <a:pPr eaLnBrk="1" fontAlgn="t" hangingPunct="1"/>
            <a:r>
              <a:rPr lang="en-US" altLang="en-US" b="1" dirty="0">
                <a:latin typeface="Arial" panose="020B0604020202020204" pitchFamily="34" charset="0"/>
              </a:rPr>
              <a:t>Understanding: </a:t>
            </a:r>
            <a:r>
              <a:rPr lang="en-CA" altLang="en-US" dirty="0">
                <a:latin typeface="Arial" panose="020B0604020202020204" pitchFamily="34" charset="0"/>
              </a:rPr>
              <a:t>Identifying examples of a given term, concept, or principle. Interpret the meaning of an idea, concept or principle</a:t>
            </a:r>
            <a:r>
              <a:rPr lang="en-US" altLang="en-US" dirty="0">
                <a:latin typeface="Arial" panose="020B0604020202020204" pitchFamily="34" charset="0"/>
              </a:rPr>
              <a:t>.</a:t>
            </a:r>
            <a:endParaRPr lang="en-CA" altLang="en-US" dirty="0">
              <a:latin typeface="Arial" panose="020B0604020202020204" pitchFamily="34" charset="0"/>
            </a:endParaRPr>
          </a:p>
          <a:p>
            <a:pPr eaLnBrk="1" fontAlgn="t" hangingPunct="1"/>
            <a:r>
              <a:rPr lang="en-US" altLang="en-US" b="1" dirty="0">
                <a:latin typeface="Arial" panose="020B0604020202020204" pitchFamily="34" charset="0"/>
              </a:rPr>
              <a:t>Applying: </a:t>
            </a:r>
            <a:r>
              <a:rPr lang="en-CA" altLang="en-US" dirty="0">
                <a:latin typeface="Arial" panose="020B0604020202020204" pitchFamily="34" charset="0"/>
              </a:rPr>
              <a:t>Using information, rules and procedures in concrete situations.</a:t>
            </a:r>
          </a:p>
          <a:p>
            <a:pPr eaLnBrk="1" hangingPunct="1"/>
            <a:r>
              <a:rPr lang="en-US" altLang="en-US" b="1" dirty="0">
                <a:latin typeface="Arial" panose="020B0604020202020204" pitchFamily="34" charset="0"/>
              </a:rPr>
              <a:t>Analyzing: </a:t>
            </a:r>
            <a:r>
              <a:rPr lang="en-CA" altLang="en-US" dirty="0">
                <a:latin typeface="Arial" panose="020B0604020202020204" pitchFamily="34" charset="0"/>
              </a:rPr>
              <a:t>Breaking information into parts to explore patterns and relationships. Analyzing charts, data to support conclusions.</a:t>
            </a:r>
          </a:p>
          <a:p>
            <a:pPr eaLnBrk="1" fontAlgn="t" hangingPunct="1"/>
            <a:r>
              <a:rPr lang="en-US" altLang="en-US" b="1" dirty="0">
                <a:latin typeface="Arial" panose="020B0604020202020204" pitchFamily="34" charset="0"/>
              </a:rPr>
              <a:t>Evaluating: </a:t>
            </a:r>
            <a:r>
              <a:rPr lang="en-CA" altLang="en-US" dirty="0">
                <a:latin typeface="Arial" panose="020B0604020202020204" pitchFamily="34" charset="0"/>
              </a:rPr>
              <a:t>Justifying a decision or a course of action.</a:t>
            </a:r>
          </a:p>
          <a:p>
            <a:pPr eaLnBrk="1" fontAlgn="t" hangingPunct="1"/>
            <a:r>
              <a:rPr lang="en-US" altLang="en-US" b="1" dirty="0">
                <a:latin typeface="Arial" panose="020B0604020202020204" pitchFamily="34" charset="0"/>
              </a:rPr>
              <a:t>Creating: </a:t>
            </a:r>
            <a:r>
              <a:rPr lang="en-US" altLang="en-US" dirty="0">
                <a:latin typeface="Arial" panose="020B0604020202020204" pitchFamily="34" charset="0"/>
              </a:rPr>
              <a:t>Generating new ideas or products.</a:t>
            </a:r>
            <a:endParaRPr lang="en-CA" altLang="en-US" dirty="0">
              <a:latin typeface="Arial" panose="020B0604020202020204" pitchFamily="34" charset="0"/>
            </a:endParaRPr>
          </a:p>
          <a:p>
            <a:endParaRPr lang="en-CA" altLang="en-US" dirty="0">
              <a:latin typeface="Arial" panose="020B0604020202020204" pitchFamily="34" charset="0"/>
            </a:endParaRPr>
          </a:p>
          <a:p>
            <a:r>
              <a:rPr lang="en-CA" altLang="en-US" dirty="0">
                <a:latin typeface="Arial" panose="020B0604020202020204" pitchFamily="34" charset="0"/>
              </a:rPr>
              <a:t>It can be a productive exercise to try to target different levels of learning with your program outcomes.</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098">
              <a:spcBef>
                <a:spcPct val="30000"/>
              </a:spcBef>
              <a:defRPr sz="1200">
                <a:solidFill>
                  <a:schemeClr val="tx1"/>
                </a:solidFill>
                <a:latin typeface="Arial" panose="020B0604020202020204" pitchFamily="34" charset="0"/>
              </a:defRPr>
            </a:lvl1pPr>
            <a:lvl2pPr marL="766772" indent="-294415" defTabSz="943098">
              <a:spcBef>
                <a:spcPct val="30000"/>
              </a:spcBef>
              <a:defRPr sz="1200">
                <a:solidFill>
                  <a:schemeClr val="tx1"/>
                </a:solidFill>
                <a:latin typeface="Arial" panose="020B0604020202020204" pitchFamily="34" charset="0"/>
              </a:defRPr>
            </a:lvl2pPr>
            <a:lvl3pPr marL="1180894" indent="-236179" defTabSz="943098">
              <a:spcBef>
                <a:spcPct val="30000"/>
              </a:spcBef>
              <a:defRPr sz="1200">
                <a:solidFill>
                  <a:schemeClr val="tx1"/>
                </a:solidFill>
                <a:latin typeface="Arial" panose="020B0604020202020204" pitchFamily="34" charset="0"/>
              </a:defRPr>
            </a:lvl3pPr>
            <a:lvl4pPr marL="1654869" indent="-236179" defTabSz="943098">
              <a:spcBef>
                <a:spcPct val="30000"/>
              </a:spcBef>
              <a:defRPr sz="1200">
                <a:solidFill>
                  <a:schemeClr val="tx1"/>
                </a:solidFill>
                <a:latin typeface="Arial" panose="020B0604020202020204" pitchFamily="34" charset="0"/>
              </a:defRPr>
            </a:lvl4pPr>
            <a:lvl5pPr marL="2127227" indent="-236179" defTabSz="943098">
              <a:spcBef>
                <a:spcPct val="30000"/>
              </a:spcBef>
              <a:defRPr sz="1200">
                <a:solidFill>
                  <a:schemeClr val="tx1"/>
                </a:solidFill>
                <a:latin typeface="Arial" panose="020B0604020202020204" pitchFamily="34" charset="0"/>
              </a:defRPr>
            </a:lvl5pPr>
            <a:lvl6pPr marL="2593113" indent="-236179" defTabSz="943098" eaLnBrk="0" fontAlgn="base" hangingPunct="0">
              <a:spcBef>
                <a:spcPct val="30000"/>
              </a:spcBef>
              <a:spcAft>
                <a:spcPct val="0"/>
              </a:spcAft>
              <a:defRPr sz="1200">
                <a:solidFill>
                  <a:schemeClr val="tx1"/>
                </a:solidFill>
                <a:latin typeface="Arial" panose="020B0604020202020204" pitchFamily="34" charset="0"/>
              </a:defRPr>
            </a:lvl6pPr>
            <a:lvl7pPr marL="3059000" indent="-236179" defTabSz="943098" eaLnBrk="0" fontAlgn="base" hangingPunct="0">
              <a:spcBef>
                <a:spcPct val="30000"/>
              </a:spcBef>
              <a:spcAft>
                <a:spcPct val="0"/>
              </a:spcAft>
              <a:defRPr sz="1200">
                <a:solidFill>
                  <a:schemeClr val="tx1"/>
                </a:solidFill>
                <a:latin typeface="Arial" panose="020B0604020202020204" pitchFamily="34" charset="0"/>
              </a:defRPr>
            </a:lvl7pPr>
            <a:lvl8pPr marL="3524887" indent="-236179" defTabSz="943098" eaLnBrk="0" fontAlgn="base" hangingPunct="0">
              <a:spcBef>
                <a:spcPct val="30000"/>
              </a:spcBef>
              <a:spcAft>
                <a:spcPct val="0"/>
              </a:spcAft>
              <a:defRPr sz="1200">
                <a:solidFill>
                  <a:schemeClr val="tx1"/>
                </a:solidFill>
                <a:latin typeface="Arial" panose="020B0604020202020204" pitchFamily="34" charset="0"/>
              </a:defRPr>
            </a:lvl8pPr>
            <a:lvl9pPr marL="3990774" indent="-236179" defTabSz="94309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25332C-1D8C-4C65-B2CE-740D0C62E12A}"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0338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27025" y="698500"/>
            <a:ext cx="6207125" cy="3492500"/>
          </a:xfrm>
          <a:ln/>
        </p:spPr>
      </p:sp>
      <p:sp>
        <p:nvSpPr>
          <p:cNvPr id="3993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latin typeface="Futura Md BT"/>
              </a:rPr>
              <a:t>The affective domain refers to how we deal with things emotionally, such as feelings, values, and attitudes. There are five levels …</a:t>
            </a:r>
            <a:endParaRPr lang="en-CA" dirty="0">
              <a:latin typeface="Futura Md BT"/>
            </a:endParaRPr>
          </a:p>
          <a:p>
            <a:r>
              <a:rPr lang="en-CA" b="0" dirty="0">
                <a:latin typeface="Futura Md BT"/>
              </a:rPr>
              <a:t>Depending on the program, you might include affective program outcomes in addition to cognitive ones.</a:t>
            </a:r>
          </a:p>
          <a:p>
            <a:endParaRPr lang="en-CA" dirty="0">
              <a:latin typeface="Futura Md BT"/>
            </a:endParaRPr>
          </a:p>
          <a:p>
            <a:r>
              <a:rPr lang="en-CA" dirty="0">
                <a:latin typeface="Futura Md BT"/>
              </a:rPr>
              <a:t>Refer instructors to myCourses &gt; LOs &gt; Affective Domain Taxonomy: https://mycourses2.mcgill.ca/d2l/le/lessons/488401/topics/5686720</a:t>
            </a:r>
          </a:p>
          <a:p>
            <a:endParaRPr lang="en-CA" dirty="0">
              <a:latin typeface="Futura Md BT"/>
            </a:endParaRPr>
          </a:p>
          <a:p>
            <a:r>
              <a:rPr lang="en-CA" dirty="0">
                <a:latin typeface="Futura Md BT"/>
              </a:rPr>
              <a:t>Learning outcomes &gt; Resources: https://mycourses2.mcgill.ca/d2l/le/lessons/488401/topics/5702501</a:t>
            </a:r>
          </a:p>
          <a:p>
            <a:endParaRPr lang="en-CA" dirty="0">
              <a:latin typeface="Futura Md BT"/>
            </a:endParaRPr>
          </a:p>
          <a:p>
            <a:r>
              <a:rPr lang="en-CA" dirty="0">
                <a:latin typeface="Futura Md BT"/>
              </a:rPr>
              <a:t>-----------------------------------------------------</a:t>
            </a:r>
          </a:p>
          <a:p>
            <a:r>
              <a:rPr lang="en-CA" dirty="0">
                <a:latin typeface="Futura Md BT"/>
              </a:rPr>
              <a:t>Receiving: https://thenounproject.com/term/listen/147992/</a:t>
            </a:r>
          </a:p>
          <a:p>
            <a:r>
              <a:rPr lang="en-CA" dirty="0">
                <a:latin typeface="Futura Md BT"/>
              </a:rPr>
              <a:t>Responding: https://thenounproject.com/term/helping-hand/2876644/</a:t>
            </a:r>
          </a:p>
          <a:p>
            <a:r>
              <a:rPr lang="en-CA" dirty="0">
                <a:latin typeface="Futura Md BT"/>
              </a:rPr>
              <a:t>Valuing: https://thenounproject.com/term/responsibility/1321177/</a:t>
            </a:r>
          </a:p>
          <a:p>
            <a:r>
              <a:rPr lang="en-CA" dirty="0">
                <a:latin typeface="Futura Md BT"/>
              </a:rPr>
              <a:t>Organization: PPT icon (Security and Justice)</a:t>
            </a:r>
          </a:p>
          <a:p>
            <a:r>
              <a:rPr lang="en-CA" dirty="0">
                <a:latin typeface="Futura Md BT"/>
              </a:rPr>
              <a:t>Characterization: Okay</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28" eaLnBrk="0" hangingPunct="0">
              <a:defRPr>
                <a:solidFill>
                  <a:schemeClr val="tx1"/>
                </a:solidFill>
                <a:latin typeface="Arial" charset="0"/>
              </a:defRPr>
            </a:lvl1pPr>
            <a:lvl2pPr marL="753949" indent="-289981" defTabSz="926328" eaLnBrk="0" hangingPunct="0">
              <a:defRPr>
                <a:solidFill>
                  <a:schemeClr val="tx1"/>
                </a:solidFill>
                <a:latin typeface="Arial" charset="0"/>
              </a:defRPr>
            </a:lvl2pPr>
            <a:lvl3pPr marL="1159923" indent="-231985" defTabSz="926328" eaLnBrk="0" hangingPunct="0">
              <a:defRPr>
                <a:solidFill>
                  <a:schemeClr val="tx1"/>
                </a:solidFill>
                <a:latin typeface="Arial" charset="0"/>
              </a:defRPr>
            </a:lvl3pPr>
            <a:lvl4pPr marL="1623893" indent="-231985" defTabSz="926328" eaLnBrk="0" hangingPunct="0">
              <a:defRPr>
                <a:solidFill>
                  <a:schemeClr val="tx1"/>
                </a:solidFill>
                <a:latin typeface="Arial" charset="0"/>
              </a:defRPr>
            </a:lvl4pPr>
            <a:lvl5pPr marL="2087859" indent="-231985" defTabSz="926328" eaLnBrk="0" hangingPunct="0">
              <a:defRPr>
                <a:solidFill>
                  <a:schemeClr val="tx1"/>
                </a:solidFill>
                <a:latin typeface="Arial" charset="0"/>
              </a:defRPr>
            </a:lvl5pPr>
            <a:lvl6pPr marL="2551829" indent="-231985" defTabSz="926328" eaLnBrk="0" fontAlgn="base" hangingPunct="0">
              <a:spcBef>
                <a:spcPct val="0"/>
              </a:spcBef>
              <a:spcAft>
                <a:spcPct val="0"/>
              </a:spcAft>
              <a:defRPr>
                <a:solidFill>
                  <a:schemeClr val="tx1"/>
                </a:solidFill>
                <a:latin typeface="Arial" charset="0"/>
              </a:defRPr>
            </a:lvl6pPr>
            <a:lvl7pPr marL="3015801" indent="-231985" defTabSz="926328" eaLnBrk="0" fontAlgn="base" hangingPunct="0">
              <a:spcBef>
                <a:spcPct val="0"/>
              </a:spcBef>
              <a:spcAft>
                <a:spcPct val="0"/>
              </a:spcAft>
              <a:defRPr>
                <a:solidFill>
                  <a:schemeClr val="tx1"/>
                </a:solidFill>
                <a:latin typeface="Arial" charset="0"/>
              </a:defRPr>
            </a:lvl7pPr>
            <a:lvl8pPr marL="3479769" indent="-231985" defTabSz="926328" eaLnBrk="0" fontAlgn="base" hangingPunct="0">
              <a:spcBef>
                <a:spcPct val="0"/>
              </a:spcBef>
              <a:spcAft>
                <a:spcPct val="0"/>
              </a:spcAft>
              <a:defRPr>
                <a:solidFill>
                  <a:schemeClr val="tx1"/>
                </a:solidFill>
                <a:latin typeface="Arial" charset="0"/>
              </a:defRPr>
            </a:lvl8pPr>
            <a:lvl9pPr marL="3943737" indent="-231985" defTabSz="926328" eaLnBrk="0" fontAlgn="base" hangingPunct="0">
              <a:spcBef>
                <a:spcPct val="0"/>
              </a:spcBef>
              <a:spcAft>
                <a:spcPct val="0"/>
              </a:spcAft>
              <a:defRPr>
                <a:solidFill>
                  <a:schemeClr val="tx1"/>
                </a:solidFill>
                <a:latin typeface="Arial" charset="0"/>
              </a:defRPr>
            </a:lvl9pPr>
          </a:lstStyle>
          <a:p>
            <a:pPr eaLnBrk="1" hangingPunct="1"/>
            <a:fld id="{889898EF-0EE0-4013-99C1-AD4EFB598A00}" type="slidenum">
              <a:rPr lang="en-US" smtClean="0"/>
              <a:pPr eaLnBrk="1" hangingPunct="1"/>
              <a:t>15</a:t>
            </a:fld>
            <a:endParaRPr lang="en-US"/>
          </a:p>
        </p:txBody>
      </p:sp>
    </p:spTree>
    <p:extLst>
      <p:ext uri="{BB962C8B-B14F-4D97-AF65-F5344CB8AC3E}">
        <p14:creationId xmlns:p14="http://schemas.microsoft.com/office/powerpoint/2010/main" val="223974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Futura Md BT"/>
              </a:rPr>
              <a:t>Instructions for this slide: locate several discipline-specific examples of program outcomes from other universities, and add them to this slide. </a:t>
            </a:r>
          </a:p>
          <a:p>
            <a:pPr marL="0" lvl="0" indent="0">
              <a:buFont typeface="Arial" panose="020B0604020202020204" pitchFamily="34" charset="0"/>
              <a:buNone/>
            </a:pPr>
            <a:endParaRPr lang="en-US" sz="1200" kern="1200" dirty="0">
              <a:solidFill>
                <a:schemeClr val="tx1"/>
              </a:solidFill>
              <a:effectLst/>
              <a:latin typeface="Futura Md BT"/>
            </a:endParaRPr>
          </a:p>
          <a:p>
            <a:pPr marL="0" lvl="0" indent="0">
              <a:buFont typeface="Arial" panose="020B0604020202020204" pitchFamily="34" charset="0"/>
              <a:buNone/>
            </a:pPr>
            <a:r>
              <a:rPr lang="en-US" sz="1200" kern="1200" dirty="0">
                <a:solidFill>
                  <a:schemeClr val="tx1"/>
                </a:solidFill>
                <a:effectLst/>
                <a:latin typeface="Futura Md BT"/>
              </a:rPr>
              <a:t>Ask participants to identify common elements in the program outcomes. If they had to describe common features of program outcomes to a colleague, what would they say?</a:t>
            </a:r>
          </a:p>
          <a:p>
            <a:pPr marL="0" lvl="0" indent="0">
              <a:buFont typeface="Arial" panose="020B0604020202020204" pitchFamily="34" charset="0"/>
              <a:buNone/>
            </a:pPr>
            <a:endParaRPr lang="en-US" sz="1200" kern="1200" dirty="0">
              <a:solidFill>
                <a:schemeClr val="tx1"/>
              </a:solidFill>
              <a:effectLst/>
              <a:latin typeface="Futura Md BT"/>
            </a:endParaRPr>
          </a:p>
          <a:p>
            <a:pPr marL="0" lvl="0" indent="0">
              <a:buFont typeface="Arial" panose="020B0604020202020204" pitchFamily="34" charset="0"/>
              <a:buNone/>
            </a:pPr>
            <a:r>
              <a:rPr lang="en-US" sz="1200" kern="1200" dirty="0">
                <a:solidFill>
                  <a:schemeClr val="tx1"/>
                </a:solidFill>
                <a:effectLst/>
                <a:latin typeface="Futura Md BT"/>
              </a:rPr>
              <a:t>Possible responses:</a:t>
            </a:r>
          </a:p>
          <a:p>
            <a:pPr marL="171450" lvl="0" indent="-171450">
              <a:buFont typeface="Arial" panose="020B0604020202020204" pitchFamily="34" charset="0"/>
              <a:buChar char="•"/>
            </a:pPr>
            <a:r>
              <a:rPr lang="en-US" sz="1200" kern="1200" dirty="0">
                <a:solidFill>
                  <a:schemeClr val="tx1"/>
                </a:solidFill>
                <a:effectLst/>
                <a:latin typeface="Futura Md BT"/>
              </a:rPr>
              <a:t>Each outcome includes an action expressed with a verb, at the beginning of the sentence.</a:t>
            </a:r>
          </a:p>
          <a:p>
            <a:pPr marL="171450" lvl="0" indent="-171450">
              <a:buFont typeface="Arial" panose="020B0604020202020204" pitchFamily="34" charset="0"/>
              <a:buChar char="•"/>
            </a:pPr>
            <a:r>
              <a:rPr lang="en-US" sz="1200" kern="1200" dirty="0">
                <a:solidFill>
                  <a:schemeClr val="tx1"/>
                </a:solidFill>
                <a:effectLst/>
                <a:latin typeface="Futura Md BT"/>
              </a:rPr>
              <a:t>Each outcome is associated with only one verb - one verb simplifies assessment; If you have a long outcome, it can be broken up into constituent parts and have multiple outcomes.</a:t>
            </a:r>
          </a:p>
          <a:p>
            <a:pPr marL="171450" lvl="0" indent="-171450">
              <a:buFont typeface="Arial" panose="020B0604020202020204" pitchFamily="34" charset="0"/>
              <a:buChar char="•"/>
            </a:pPr>
            <a:r>
              <a:rPr lang="en-US" sz="1200" kern="1200" dirty="0">
                <a:solidFill>
                  <a:schemeClr val="tx1"/>
                </a:solidFill>
                <a:effectLst/>
                <a:latin typeface="Futura Md BT"/>
              </a:rPr>
              <a:t>The verb is followed by a statement that describes the knowledge or skills that will be demonstrated, and ultimately assessed. </a:t>
            </a:r>
            <a:r>
              <a:rPr lang="en-US" sz="1200" b="0" kern="1200" dirty="0">
                <a:solidFill>
                  <a:schemeClr val="tx1"/>
                </a:solidFill>
                <a:effectLst/>
                <a:latin typeface="Futura Md BT"/>
              </a:rPr>
              <a:t>Notice the absence of the verbs </a:t>
            </a:r>
            <a:r>
              <a:rPr lang="en-US" sz="1200" b="0" i="1" kern="1200" dirty="0">
                <a:solidFill>
                  <a:schemeClr val="tx1"/>
                </a:solidFill>
                <a:effectLst/>
                <a:latin typeface="Futura Md BT"/>
              </a:rPr>
              <a:t>know, learn,</a:t>
            </a:r>
            <a:r>
              <a:rPr lang="en-US" sz="1200" b="0" kern="1200" dirty="0">
                <a:solidFill>
                  <a:schemeClr val="tx1"/>
                </a:solidFill>
                <a:effectLst/>
                <a:latin typeface="Futura Md BT"/>
              </a:rPr>
              <a:t> and </a:t>
            </a:r>
            <a:r>
              <a:rPr lang="en-US" sz="1200" b="0" i="1" kern="1200" dirty="0">
                <a:solidFill>
                  <a:schemeClr val="tx1"/>
                </a:solidFill>
                <a:effectLst/>
                <a:latin typeface="Futura Md BT"/>
              </a:rPr>
              <a:t>understand</a:t>
            </a:r>
            <a:r>
              <a:rPr lang="en-US" sz="1200" b="1" kern="1200" dirty="0">
                <a:solidFill>
                  <a:schemeClr val="tx1"/>
                </a:solidFill>
                <a:effectLst/>
                <a:latin typeface="Futura Md BT"/>
              </a:rPr>
              <a:t>. </a:t>
            </a:r>
            <a:r>
              <a:rPr lang="en-US" sz="1200" b="0" kern="1200" dirty="0">
                <a:solidFill>
                  <a:schemeClr val="tx1"/>
                </a:solidFill>
                <a:effectLst/>
                <a:latin typeface="Futura Md BT"/>
              </a:rPr>
              <a:t>(Sinister 16: https://www.uwindsor.ca/ctl/sites/uwindsor.ca.ctl/files/primer-on-learning-outcomes.pdf)</a:t>
            </a:r>
          </a:p>
          <a:p>
            <a:pPr marL="171450" indent="-171450">
              <a:buFont typeface="Arial" panose="020B0604020202020204" pitchFamily="34" charset="0"/>
              <a:buChar char="•"/>
            </a:pPr>
            <a:r>
              <a:rPr lang="en-US" sz="1200" kern="1200" dirty="0">
                <a:solidFill>
                  <a:schemeClr val="tx1"/>
                </a:solidFill>
                <a:effectLst/>
                <a:latin typeface="Futura Md BT"/>
              </a:rPr>
              <a:t>You can imagine what the form the result would take, or what the student would </a:t>
            </a:r>
            <a:r>
              <a:rPr lang="en-US" sz="1200" i="1" kern="1200" dirty="0">
                <a:solidFill>
                  <a:schemeClr val="tx1"/>
                </a:solidFill>
                <a:effectLst/>
                <a:latin typeface="Futura Md BT"/>
              </a:rPr>
              <a:t>do</a:t>
            </a:r>
            <a:r>
              <a:rPr lang="en-US" sz="1200" kern="1200" dirty="0">
                <a:solidFill>
                  <a:schemeClr val="tx1"/>
                </a:solidFill>
                <a:effectLst/>
                <a:latin typeface="Futura Md BT"/>
              </a:rPr>
              <a:t> to show their competency (in other words, these are measurable/assessable).</a:t>
            </a:r>
            <a:r>
              <a:rPr lang="en-US" dirty="0">
                <a:latin typeface="Futura Md BT"/>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Futura Md BT"/>
              </a:rPr>
              <a:t>The sentences are not generally very long.</a:t>
            </a:r>
          </a:p>
          <a:p>
            <a:endParaRPr lang="en-US" dirty="0"/>
          </a:p>
        </p:txBody>
      </p:sp>
      <p:sp>
        <p:nvSpPr>
          <p:cNvPr id="4" name="Slide Number Placeholder 3"/>
          <p:cNvSpPr>
            <a:spLocks noGrp="1"/>
          </p:cNvSpPr>
          <p:nvPr>
            <p:ph type="sldNum" sz="quarter" idx="5"/>
          </p:nvPr>
        </p:nvSpPr>
        <p:spPr/>
        <p:txBody>
          <a:bodyPr/>
          <a:lstStyle/>
          <a:p>
            <a:fld id="{54C6B082-0B1E-4A26-A599-F9673222E9A1}" type="slidenum">
              <a:rPr lang="en-CA" smtClean="0"/>
              <a:t>16</a:t>
            </a:fld>
            <a:endParaRPr lang="en-CA"/>
          </a:p>
        </p:txBody>
      </p:sp>
    </p:spTree>
    <p:extLst>
      <p:ext uri="{BB962C8B-B14F-4D97-AF65-F5344CB8AC3E}">
        <p14:creationId xmlns:p14="http://schemas.microsoft.com/office/powerpoint/2010/main" val="319117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a:solidFill>
                  <a:schemeClr val="tx1"/>
                </a:solidFill>
                <a:latin typeface="Arial" panose="020B0604020202020204" pitchFamily="34" charset="0"/>
              </a:defRPr>
            </a:lvl1pPr>
            <a:lvl2pPr marL="757066" indent="-291179" defTabSz="939862">
              <a:defRPr>
                <a:solidFill>
                  <a:schemeClr val="tx1"/>
                </a:solidFill>
                <a:latin typeface="Arial" panose="020B0604020202020204" pitchFamily="34" charset="0"/>
              </a:defRPr>
            </a:lvl2pPr>
            <a:lvl3pPr marL="1164717" indent="-232943" defTabSz="939862">
              <a:defRPr>
                <a:solidFill>
                  <a:schemeClr val="tx1"/>
                </a:solidFill>
                <a:latin typeface="Arial" panose="020B0604020202020204" pitchFamily="34" charset="0"/>
              </a:defRPr>
            </a:lvl3pPr>
            <a:lvl4pPr marL="1630604" indent="-232943" defTabSz="939862">
              <a:defRPr>
                <a:solidFill>
                  <a:schemeClr val="tx1"/>
                </a:solidFill>
                <a:latin typeface="Arial" panose="020B0604020202020204" pitchFamily="34" charset="0"/>
              </a:defRPr>
            </a:lvl4pPr>
            <a:lvl5pPr marL="2096491" indent="-232943" defTabSz="939862">
              <a:defRPr>
                <a:solidFill>
                  <a:schemeClr val="tx1"/>
                </a:solidFill>
                <a:latin typeface="Arial" panose="020B0604020202020204" pitchFamily="34" charset="0"/>
              </a:defRPr>
            </a:lvl5pPr>
            <a:lvl6pPr marL="2562377" indent="-232943" defTabSz="939862" eaLnBrk="0" fontAlgn="base" hangingPunct="0">
              <a:spcBef>
                <a:spcPct val="0"/>
              </a:spcBef>
              <a:spcAft>
                <a:spcPct val="0"/>
              </a:spcAft>
              <a:defRPr>
                <a:solidFill>
                  <a:schemeClr val="tx1"/>
                </a:solidFill>
                <a:latin typeface="Arial" panose="020B0604020202020204" pitchFamily="34" charset="0"/>
              </a:defRPr>
            </a:lvl6pPr>
            <a:lvl7pPr marL="3028264" indent="-232943" defTabSz="939862" eaLnBrk="0" fontAlgn="base" hangingPunct="0">
              <a:spcBef>
                <a:spcPct val="0"/>
              </a:spcBef>
              <a:spcAft>
                <a:spcPct val="0"/>
              </a:spcAft>
              <a:defRPr>
                <a:solidFill>
                  <a:schemeClr val="tx1"/>
                </a:solidFill>
                <a:latin typeface="Arial" panose="020B0604020202020204" pitchFamily="34" charset="0"/>
              </a:defRPr>
            </a:lvl7pPr>
            <a:lvl8pPr marL="3494151" indent="-232943" defTabSz="939862" eaLnBrk="0" fontAlgn="base" hangingPunct="0">
              <a:spcBef>
                <a:spcPct val="0"/>
              </a:spcBef>
              <a:spcAft>
                <a:spcPct val="0"/>
              </a:spcAft>
              <a:defRPr>
                <a:solidFill>
                  <a:schemeClr val="tx1"/>
                </a:solidFill>
                <a:latin typeface="Arial" panose="020B0604020202020204" pitchFamily="34" charset="0"/>
              </a:defRPr>
            </a:lvl8pPr>
            <a:lvl9pPr marL="3960038" indent="-232943" defTabSz="939862"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Futura Md BT"/>
              </a:rPr>
              <a:t>Teaching and Learning Services</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a:solidFill>
                  <a:schemeClr val="tx1"/>
                </a:solidFill>
                <a:latin typeface="Arial" panose="020B0604020202020204" pitchFamily="34" charset="0"/>
              </a:defRPr>
            </a:lvl1pPr>
            <a:lvl2pPr marL="757066" indent="-291179" defTabSz="939862">
              <a:defRPr>
                <a:solidFill>
                  <a:schemeClr val="tx1"/>
                </a:solidFill>
                <a:latin typeface="Arial" panose="020B0604020202020204" pitchFamily="34" charset="0"/>
              </a:defRPr>
            </a:lvl2pPr>
            <a:lvl3pPr marL="1164717" indent="-232943" defTabSz="939862">
              <a:defRPr>
                <a:solidFill>
                  <a:schemeClr val="tx1"/>
                </a:solidFill>
                <a:latin typeface="Arial" panose="020B0604020202020204" pitchFamily="34" charset="0"/>
              </a:defRPr>
            </a:lvl3pPr>
            <a:lvl4pPr marL="1630604" indent="-232943" defTabSz="939862">
              <a:defRPr>
                <a:solidFill>
                  <a:schemeClr val="tx1"/>
                </a:solidFill>
                <a:latin typeface="Arial" panose="020B0604020202020204" pitchFamily="34" charset="0"/>
              </a:defRPr>
            </a:lvl4pPr>
            <a:lvl5pPr marL="2096491" indent="-232943" defTabSz="939862">
              <a:defRPr>
                <a:solidFill>
                  <a:schemeClr val="tx1"/>
                </a:solidFill>
                <a:latin typeface="Arial" panose="020B0604020202020204" pitchFamily="34" charset="0"/>
              </a:defRPr>
            </a:lvl5pPr>
            <a:lvl6pPr marL="2562377" indent="-232943" defTabSz="939862" eaLnBrk="0" fontAlgn="base" hangingPunct="0">
              <a:spcBef>
                <a:spcPct val="0"/>
              </a:spcBef>
              <a:spcAft>
                <a:spcPct val="0"/>
              </a:spcAft>
              <a:defRPr>
                <a:solidFill>
                  <a:schemeClr val="tx1"/>
                </a:solidFill>
                <a:latin typeface="Arial" panose="020B0604020202020204" pitchFamily="34" charset="0"/>
              </a:defRPr>
            </a:lvl6pPr>
            <a:lvl7pPr marL="3028264" indent="-232943" defTabSz="939862" eaLnBrk="0" fontAlgn="base" hangingPunct="0">
              <a:spcBef>
                <a:spcPct val="0"/>
              </a:spcBef>
              <a:spcAft>
                <a:spcPct val="0"/>
              </a:spcAft>
              <a:defRPr>
                <a:solidFill>
                  <a:schemeClr val="tx1"/>
                </a:solidFill>
                <a:latin typeface="Arial" panose="020B0604020202020204" pitchFamily="34" charset="0"/>
              </a:defRPr>
            </a:lvl7pPr>
            <a:lvl8pPr marL="3494151" indent="-232943" defTabSz="939862" eaLnBrk="0" fontAlgn="base" hangingPunct="0">
              <a:spcBef>
                <a:spcPct val="0"/>
              </a:spcBef>
              <a:spcAft>
                <a:spcPct val="0"/>
              </a:spcAft>
              <a:defRPr>
                <a:solidFill>
                  <a:schemeClr val="tx1"/>
                </a:solidFill>
                <a:latin typeface="Arial" panose="020B0604020202020204" pitchFamily="34" charset="0"/>
              </a:defRPr>
            </a:lvl8pPr>
            <a:lvl9pPr marL="3960038" indent="-232943" defTabSz="939862" eaLnBrk="0" fontAlgn="base" hangingPunct="0">
              <a:spcBef>
                <a:spcPct val="0"/>
              </a:spcBef>
              <a:spcAft>
                <a:spcPct val="0"/>
              </a:spcAft>
              <a:defRPr>
                <a:solidFill>
                  <a:schemeClr val="tx1"/>
                </a:solidFill>
                <a:latin typeface="Arial" panose="020B0604020202020204" pitchFamily="34" charset="0"/>
              </a:defRPr>
            </a:lvl9pPr>
          </a:lstStyle>
          <a:p>
            <a:fld id="{0009C3F7-06F9-4C35-A284-36FC274FE546}" type="slidenum">
              <a:rPr lang="en-US" altLang="en-US" smtClean="0">
                <a:latin typeface="Futura Md BT"/>
              </a:rPr>
              <a:pPr/>
              <a:t>17</a:t>
            </a:fld>
            <a:endParaRPr lang="en-US" altLang="en-US">
              <a:latin typeface="Futura Md BT"/>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Futura Md BT"/>
              </a:rPr>
              <a:t>1. They’re learner-oriented. Program outcomes should be elaborated beyond the subject matter itself, to consider how the student is engaging with (or using) it.  </a:t>
            </a:r>
          </a:p>
          <a:p>
            <a:pPr eaLnBrk="1" hangingPunct="1"/>
            <a:r>
              <a:rPr lang="en-US" altLang="en-US" dirty="0">
                <a:latin typeface="Futura Md BT"/>
              </a:rPr>
              <a:t>2. They’re understandable by both instructor and students. They are clear, and short enough that the reader doesn’t get lost in a description of a single program outcome.</a:t>
            </a:r>
          </a:p>
          <a:p>
            <a:pPr eaLnBrk="1" hangingPunct="1"/>
            <a:r>
              <a:rPr lang="en-US" altLang="en-US" dirty="0">
                <a:latin typeface="Futura Md BT"/>
              </a:rPr>
              <a:t>3. They can be measured (assessed). You will be able to determine whether the student has attained the program outcome. This can be particularly helpful when considering outcomes that may feel vague, like critical thinking. </a:t>
            </a:r>
            <a:r>
              <a:rPr lang="en-US" altLang="en-US" b="1" dirty="0">
                <a:latin typeface="Futura Md BT"/>
              </a:rPr>
              <a:t>How will you know students have attained that outcome?</a:t>
            </a:r>
            <a:endParaRPr lang="en-US" altLang="en-US" dirty="0">
              <a:latin typeface="Futura Md BT"/>
            </a:endParaRPr>
          </a:p>
          <a:p>
            <a:pPr eaLnBrk="1" hangingPunct="1"/>
            <a:r>
              <a:rPr lang="en-US" altLang="en-US" dirty="0">
                <a:latin typeface="Futura Md BT"/>
              </a:rPr>
              <a:t>4. Given the context of your program, the program outcomes are appropriate to the level of your students. (e.g., a program outcome for an undergraduate student would likely be phrased differently than a program outcome for a graduate student, even within the same discipline.</a:t>
            </a:r>
          </a:p>
        </p:txBody>
      </p:sp>
      <p:sp>
        <p:nvSpPr>
          <p:cNvPr id="24582" name="TextBox 1"/>
          <p:cNvSpPr txBox="1">
            <a:spLocks noChangeArrowheads="1"/>
          </p:cNvSpPr>
          <p:nvPr>
            <p:custDataLst>
              <p:tags r:id="rId1"/>
            </p:custDataLst>
          </p:nvPr>
        </p:nvSpPr>
        <p:spPr bwMode="auto">
          <a:xfrm>
            <a:off x="0" y="1"/>
            <a:ext cx="3894667" cy="37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5" tIns="46583" rIns="93165" bIns="4658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Tree>
    <p:extLst>
      <p:ext uri="{BB962C8B-B14F-4D97-AF65-F5344CB8AC3E}">
        <p14:creationId xmlns:p14="http://schemas.microsoft.com/office/powerpoint/2010/main" val="107798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cs typeface="Calibri"/>
              </a:rPr>
              <a:t>What problems do you identify in this program outcome?</a:t>
            </a:r>
          </a:p>
          <a:p>
            <a:endParaRPr lang="en-US" dirty="0"/>
          </a:p>
          <a:p>
            <a:r>
              <a:rPr lang="en-US" dirty="0"/>
              <a:t>Caution about using words such as “know, learn, understand” as they are vague. Rather, how will you know students can do this? Is this observable? What does research look like – what are the component parts? (it’s pretty broad)</a:t>
            </a:r>
          </a:p>
          <a:p>
            <a:endParaRPr lang="en-US" dirty="0"/>
          </a:p>
          <a:p>
            <a:pPr marL="457200" indent="-457200">
              <a:spcBef>
                <a:spcPct val="0"/>
              </a:spcBef>
              <a:spcAft>
                <a:spcPts val="2400"/>
              </a:spcAft>
              <a:buFont typeface="Franklin Gothic Book" panose="020B0503020102020204" pitchFamily="34" charset="0"/>
              <a:buAutoNum type="arabicPeriod"/>
            </a:pPr>
            <a:r>
              <a:rPr lang="en-US" altLang="en-US" sz="1200" dirty="0"/>
              <a:t>Focus on student learning</a:t>
            </a:r>
          </a:p>
          <a:p>
            <a:pPr marL="457200" indent="-457200">
              <a:spcBef>
                <a:spcPct val="0"/>
              </a:spcBef>
              <a:spcAft>
                <a:spcPts val="2400"/>
              </a:spcAft>
              <a:buFont typeface="Franklin Gothic Book" panose="020B0503020102020204" pitchFamily="34" charset="0"/>
              <a:buAutoNum type="arabicPeriod"/>
            </a:pPr>
            <a:r>
              <a:rPr lang="en-US" altLang="en-US" sz="1200" dirty="0"/>
              <a:t>Are clear and concise</a:t>
            </a:r>
          </a:p>
          <a:p>
            <a:pPr marL="457200" indent="-457200">
              <a:spcBef>
                <a:spcPct val="0"/>
              </a:spcBef>
              <a:spcAft>
                <a:spcPts val="2400"/>
              </a:spcAft>
              <a:buFont typeface="Franklin Gothic Book" panose="020B0503020102020204" pitchFamily="34" charset="0"/>
              <a:buAutoNum type="arabicPeriod"/>
            </a:pPr>
            <a:r>
              <a:rPr lang="en-US" altLang="en-US" sz="1200" dirty="0"/>
              <a:t>Are potentially measurable</a:t>
            </a:r>
          </a:p>
          <a:p>
            <a:pPr marL="457200" indent="-457200">
              <a:spcBef>
                <a:spcPct val="0"/>
              </a:spcBef>
              <a:spcAft>
                <a:spcPts val="2400"/>
              </a:spcAft>
              <a:buFont typeface="Franklin Gothic Book" panose="020B0503020102020204" pitchFamily="34" charset="0"/>
              <a:buAutoNum type="arabicPeriod"/>
            </a:pPr>
            <a:r>
              <a:rPr lang="en-US" altLang="en-US" sz="1200" dirty="0"/>
              <a:t>Are achievable</a:t>
            </a:r>
          </a:p>
          <a:p>
            <a:endParaRPr lang="en-US" dirty="0"/>
          </a:p>
        </p:txBody>
      </p:sp>
      <p:sp>
        <p:nvSpPr>
          <p:cNvPr id="4" name="Slide Number Placeholder 3"/>
          <p:cNvSpPr>
            <a:spLocks noGrp="1"/>
          </p:cNvSpPr>
          <p:nvPr>
            <p:ph type="sldNum" sz="quarter" idx="5"/>
          </p:nvPr>
        </p:nvSpPr>
        <p:spPr/>
        <p:txBody>
          <a:bodyPr/>
          <a:lstStyle/>
          <a:p>
            <a:fld id="{54C6B082-0B1E-4A26-A599-F9673222E9A1}" type="slidenum">
              <a:rPr lang="en-CA" smtClean="0"/>
              <a:t>18</a:t>
            </a:fld>
            <a:endParaRPr lang="en-CA"/>
          </a:p>
        </p:txBody>
      </p:sp>
    </p:spTree>
    <p:extLst>
      <p:ext uri="{BB962C8B-B14F-4D97-AF65-F5344CB8AC3E}">
        <p14:creationId xmlns:p14="http://schemas.microsoft.com/office/powerpoint/2010/main" val="2469759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cs typeface="Calibri"/>
              </a:rPr>
              <a:t>What problems do you identify in this program outcome?</a:t>
            </a:r>
          </a:p>
          <a:p>
            <a:endParaRPr lang="en-CA" sz="1200" u="sng" dirty="0">
              <a:solidFill>
                <a:srgbClr val="0563C1"/>
              </a:solidFill>
              <a:effectLst/>
              <a:latin typeface="Calibri" panose="020F0502020204030204" pitchFamily="34" charset="0"/>
              <a:cs typeface="Times New Roman" panose="02020603050405020304" pitchFamily="18" charset="0"/>
            </a:endParaRPr>
          </a:p>
          <a:p>
            <a:r>
              <a:rPr lang="en-CA" sz="1200" u="none" dirty="0">
                <a:solidFill>
                  <a:srgbClr val="0563C1"/>
                </a:solidFill>
                <a:effectLst/>
                <a:latin typeface="Calibri" panose="020F0502020204030204" pitchFamily="34" charset="0"/>
                <a:cs typeface="Times New Roman" panose="02020603050405020304" pitchFamily="18" charset="0"/>
              </a:rPr>
              <a:t>Lacks concision</a:t>
            </a:r>
          </a:p>
          <a:p>
            <a:r>
              <a:rPr lang="en-CA" sz="1200" u="none" dirty="0">
                <a:solidFill>
                  <a:srgbClr val="0563C1"/>
                </a:solidFill>
                <a:effectLst/>
                <a:latin typeface="Calibri" panose="020F0502020204030204" pitchFamily="34" charset="0"/>
                <a:cs typeface="Times New Roman" panose="02020603050405020304" pitchFamily="18" charset="0"/>
              </a:rPr>
              <a:t>“Understanding” – how? </a:t>
            </a:r>
          </a:p>
          <a:p>
            <a:r>
              <a:rPr lang="en-CA" sz="1200" u="none" dirty="0">
                <a:solidFill>
                  <a:srgbClr val="0563C1"/>
                </a:solidFill>
                <a:effectLst/>
                <a:latin typeface="Calibri" panose="020F0502020204030204" pitchFamily="34" charset="0"/>
                <a:cs typeface="Times New Roman" panose="02020603050405020304" pitchFamily="18" charset="0"/>
              </a:rPr>
              <a:t>Multiple verbs. </a:t>
            </a:r>
            <a:endParaRPr lang="en-CA" u="none" dirty="0"/>
          </a:p>
        </p:txBody>
      </p:sp>
      <p:sp>
        <p:nvSpPr>
          <p:cNvPr id="4" name="Slide Number Placeholder 3"/>
          <p:cNvSpPr>
            <a:spLocks noGrp="1"/>
          </p:cNvSpPr>
          <p:nvPr>
            <p:ph type="sldNum" sz="quarter" idx="5"/>
          </p:nvPr>
        </p:nvSpPr>
        <p:spPr/>
        <p:txBody>
          <a:bodyPr/>
          <a:lstStyle/>
          <a:p>
            <a:fld id="{54C6B082-0B1E-4A26-A599-F9673222E9A1}" type="slidenum">
              <a:rPr lang="en-CA" smtClean="0"/>
              <a:t>19</a:t>
            </a:fld>
            <a:endParaRPr lang="en-CA"/>
          </a:p>
        </p:txBody>
      </p:sp>
    </p:spTree>
    <p:extLst>
      <p:ext uri="{BB962C8B-B14F-4D97-AF65-F5344CB8AC3E}">
        <p14:creationId xmlns:p14="http://schemas.microsoft.com/office/powerpoint/2010/main" val="228464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i="0" u="none" strike="noStrike" dirty="0">
                <a:solidFill>
                  <a:srgbClr val="000000"/>
                </a:solidFill>
                <a:effectLst/>
                <a:latin typeface="Avenir Next LT Pro Light" panose="020B0604020202020204" pitchFamily="34" charset="0"/>
              </a:rPr>
              <a:t>[make link between land acknowledgement and today’s content or process]</a:t>
            </a:r>
            <a:endParaRPr lang="en-CA" dirty="0"/>
          </a:p>
        </p:txBody>
      </p:sp>
      <p:sp>
        <p:nvSpPr>
          <p:cNvPr id="4" name="Slide Number Placeholder 3"/>
          <p:cNvSpPr>
            <a:spLocks noGrp="1"/>
          </p:cNvSpPr>
          <p:nvPr>
            <p:ph type="sldNum" sz="quarter" idx="5"/>
          </p:nvPr>
        </p:nvSpPr>
        <p:spPr/>
        <p:txBody>
          <a:bodyPr/>
          <a:lstStyle/>
          <a:p>
            <a:fld id="{54C6B082-0B1E-4A26-A599-F9673222E9A1}" type="slidenum">
              <a:rPr lang="en-CA" smtClean="0"/>
              <a:t>2</a:t>
            </a:fld>
            <a:endParaRPr lang="en-CA"/>
          </a:p>
        </p:txBody>
      </p:sp>
    </p:spTree>
    <p:extLst>
      <p:ext uri="{BB962C8B-B14F-4D97-AF65-F5344CB8AC3E}">
        <p14:creationId xmlns:p14="http://schemas.microsoft.com/office/powerpoint/2010/main" val="3802262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2:05-2:45</a:t>
            </a:r>
          </a:p>
          <a:p>
            <a:endParaRPr lang="en-CA" dirty="0"/>
          </a:p>
          <a:p>
            <a:r>
              <a:rPr lang="en-CA" dirty="0"/>
              <a:t>Explain there will be a “poster session” after, where people will have a chance to give feedback on the posters</a:t>
            </a:r>
          </a:p>
        </p:txBody>
      </p:sp>
      <p:sp>
        <p:nvSpPr>
          <p:cNvPr id="4" name="Slide Number Placeholder 3"/>
          <p:cNvSpPr>
            <a:spLocks noGrp="1"/>
          </p:cNvSpPr>
          <p:nvPr>
            <p:ph type="sldNum" sz="quarter" idx="5"/>
          </p:nvPr>
        </p:nvSpPr>
        <p:spPr/>
        <p:txBody>
          <a:bodyPr/>
          <a:lstStyle/>
          <a:p>
            <a:fld id="{54C6B082-0B1E-4A26-A599-F9673222E9A1}" type="slidenum">
              <a:rPr lang="en-CA" smtClean="0"/>
              <a:t>20</a:t>
            </a:fld>
            <a:endParaRPr lang="en-CA"/>
          </a:p>
        </p:txBody>
      </p:sp>
    </p:spTree>
    <p:extLst>
      <p:ext uri="{BB962C8B-B14F-4D97-AF65-F5344CB8AC3E}">
        <p14:creationId xmlns:p14="http://schemas.microsoft.com/office/powerpoint/2010/main" val="146676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2:45-3:00</a:t>
            </a:r>
          </a:p>
        </p:txBody>
      </p:sp>
      <p:sp>
        <p:nvSpPr>
          <p:cNvPr id="4" name="Slide Number Placeholder 3"/>
          <p:cNvSpPr>
            <a:spLocks noGrp="1"/>
          </p:cNvSpPr>
          <p:nvPr>
            <p:ph type="sldNum" sz="quarter" idx="5"/>
          </p:nvPr>
        </p:nvSpPr>
        <p:spPr/>
        <p:txBody>
          <a:bodyPr/>
          <a:lstStyle/>
          <a:p>
            <a:fld id="{54C6B082-0B1E-4A26-A599-F9673222E9A1}" type="slidenum">
              <a:rPr lang="en-CA" smtClean="0"/>
              <a:t>21</a:t>
            </a:fld>
            <a:endParaRPr lang="en-CA"/>
          </a:p>
        </p:txBody>
      </p:sp>
    </p:spTree>
    <p:extLst>
      <p:ext uri="{BB962C8B-B14F-4D97-AF65-F5344CB8AC3E}">
        <p14:creationId xmlns:p14="http://schemas.microsoft.com/office/powerpoint/2010/main" val="1606851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i="0" dirty="0">
                <a:solidFill>
                  <a:srgbClr val="000000"/>
                </a:solidFill>
                <a:effectLst/>
                <a:latin typeface="Calibri" panose="020F0502020204030204" pitchFamily="34" charset="0"/>
              </a:rPr>
              <a:t>3:00-3:30</a:t>
            </a:r>
          </a:p>
          <a:p>
            <a:endParaRPr lang="en-CA" sz="1800" b="0" i="0" dirty="0">
              <a:solidFill>
                <a:srgbClr val="000000"/>
              </a:solidFill>
              <a:effectLst/>
              <a:latin typeface="Calibri" panose="020F0502020204030204" pitchFamily="34" charset="0"/>
            </a:endParaRPr>
          </a:p>
          <a:p>
            <a:r>
              <a:rPr lang="en-CA" sz="1800" b="0" i="0" dirty="0">
                <a:solidFill>
                  <a:srgbClr val="000000"/>
                </a:solidFill>
                <a:effectLst/>
                <a:latin typeface="Calibri" panose="020F0502020204030204" pitchFamily="34" charset="0"/>
              </a:rPr>
              <a:t>Questions and feedback can be varied. For instance, instructors can indicate if they agree/disagree with a part of an outcome. They can also suggest revisions to an outcome or pose questions if they find something unclear. Instructors will be asked to put their initials on the sticky notes in case later clarification of their feedback is needed. </a:t>
            </a:r>
            <a:endParaRPr lang="en-CA" dirty="0"/>
          </a:p>
        </p:txBody>
      </p:sp>
      <p:sp>
        <p:nvSpPr>
          <p:cNvPr id="4" name="Slide Number Placeholder 3"/>
          <p:cNvSpPr>
            <a:spLocks noGrp="1"/>
          </p:cNvSpPr>
          <p:nvPr>
            <p:ph type="sldNum" sz="quarter" idx="5"/>
          </p:nvPr>
        </p:nvSpPr>
        <p:spPr/>
        <p:txBody>
          <a:bodyPr/>
          <a:lstStyle/>
          <a:p>
            <a:fld id="{54C6B082-0B1E-4A26-A599-F9673222E9A1}" type="slidenum">
              <a:rPr lang="en-CA" smtClean="0"/>
              <a:t>22</a:t>
            </a:fld>
            <a:endParaRPr lang="en-CA"/>
          </a:p>
        </p:txBody>
      </p:sp>
    </p:spTree>
    <p:extLst>
      <p:ext uri="{BB962C8B-B14F-4D97-AF65-F5344CB8AC3E}">
        <p14:creationId xmlns:p14="http://schemas.microsoft.com/office/powerpoint/2010/main" val="385045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CA" sz="1800" b="0" i="0" dirty="0">
                <a:solidFill>
                  <a:srgbClr val="000000"/>
                </a:solidFill>
                <a:effectLst/>
                <a:latin typeface="Calibri" panose="020F0502020204030204" pitchFamily="34" charset="0"/>
              </a:rPr>
              <a:t>3:30-4:15</a:t>
            </a:r>
          </a:p>
          <a:p>
            <a:pPr algn="l" rtl="0" fontAlgn="base">
              <a:buFont typeface="Arial" panose="020B0604020202020204" pitchFamily="34" charset="0"/>
              <a:buNone/>
            </a:pPr>
            <a:endParaRPr lang="en-CA"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What’s missing? [Is there something that should be reflected among these draft program outcomes that you don’t see here?] </a:t>
            </a: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What’s redundant? [Are there some program outcomes that you think can be combined?] </a:t>
            </a: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What’s not necessary? [Are there some program outcomes that would not reflect the whole program, which can be removed?] </a:t>
            </a:r>
          </a:p>
          <a:p>
            <a:endParaRPr lang="en-CA" dirty="0"/>
          </a:p>
        </p:txBody>
      </p:sp>
      <p:sp>
        <p:nvSpPr>
          <p:cNvPr id="4" name="Slide Number Placeholder 3"/>
          <p:cNvSpPr>
            <a:spLocks noGrp="1"/>
          </p:cNvSpPr>
          <p:nvPr>
            <p:ph type="sldNum" sz="quarter" idx="5"/>
          </p:nvPr>
        </p:nvSpPr>
        <p:spPr/>
        <p:txBody>
          <a:bodyPr/>
          <a:lstStyle/>
          <a:p>
            <a:fld id="{54C6B082-0B1E-4A26-A599-F9673222E9A1}" type="slidenum">
              <a:rPr lang="en-CA" smtClean="0"/>
              <a:t>23</a:t>
            </a:fld>
            <a:endParaRPr lang="en-CA"/>
          </a:p>
        </p:txBody>
      </p:sp>
    </p:spTree>
    <p:extLst>
      <p:ext uri="{BB962C8B-B14F-4D97-AF65-F5344CB8AC3E}">
        <p14:creationId xmlns:p14="http://schemas.microsoft.com/office/powerpoint/2010/main" val="1696325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4:15-4:30</a:t>
            </a:r>
          </a:p>
          <a:p>
            <a:endParaRPr lang="en-CA" dirty="0"/>
          </a:p>
        </p:txBody>
      </p:sp>
      <p:sp>
        <p:nvSpPr>
          <p:cNvPr id="4" name="Slide Number Placeholder 3"/>
          <p:cNvSpPr>
            <a:spLocks noGrp="1"/>
          </p:cNvSpPr>
          <p:nvPr>
            <p:ph type="sldNum" sz="quarter" idx="5"/>
          </p:nvPr>
        </p:nvSpPr>
        <p:spPr/>
        <p:txBody>
          <a:bodyPr/>
          <a:lstStyle/>
          <a:p>
            <a:fld id="{54C6B082-0B1E-4A26-A599-F9673222E9A1}" type="slidenum">
              <a:rPr lang="en-CA" smtClean="0"/>
              <a:t>24</a:t>
            </a:fld>
            <a:endParaRPr lang="en-CA"/>
          </a:p>
        </p:txBody>
      </p:sp>
    </p:spTree>
    <p:extLst>
      <p:ext uri="{BB962C8B-B14F-4D97-AF65-F5344CB8AC3E}">
        <p14:creationId xmlns:p14="http://schemas.microsoft.com/office/powerpoint/2010/main" val="96321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000000"/>
                </a:solidFill>
                <a:effectLst/>
                <a:latin typeface="Calibri" panose="020F0502020204030204" pitchFamily="34" charset="0"/>
              </a:rPr>
              <a:t>[adjust times for a morning retreat]</a:t>
            </a:r>
          </a:p>
          <a:p>
            <a:pPr algn="l" rtl="0" fontAlgn="base"/>
            <a:endParaRPr lang="en-CA"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Welcome and introductions </a:t>
            </a:r>
            <a:endParaRPr lang="en-CA"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retreat goals (why are we here?) </a:t>
            </a: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agenda (what will we do today?) </a:t>
            </a:r>
          </a:p>
          <a:p>
            <a:pPr algn="l" rtl="0" fontAlgn="base">
              <a:buFont typeface="Arial" panose="020B0604020202020204" pitchFamily="34" charset="0"/>
              <a:buChar char="•"/>
            </a:pPr>
            <a:r>
              <a:rPr lang="en-CA" sz="1800" b="0" i="0" dirty="0">
                <a:solidFill>
                  <a:srgbClr val="000000"/>
                </a:solidFill>
                <a:effectLst/>
                <a:latin typeface="Calibri" panose="020F0502020204030204" pitchFamily="34" charset="0"/>
              </a:rPr>
              <a:t>parking lot (what will we </a:t>
            </a:r>
            <a:r>
              <a:rPr lang="en-CA" sz="1800" b="0" i="0" u="sng" dirty="0">
                <a:solidFill>
                  <a:srgbClr val="000000"/>
                </a:solidFill>
                <a:effectLst/>
                <a:latin typeface="Calibri" panose="020F0502020204030204" pitchFamily="34" charset="0"/>
              </a:rPr>
              <a:t>not</a:t>
            </a:r>
            <a:r>
              <a:rPr lang="en-CA" sz="1800" b="0" i="0" dirty="0">
                <a:solidFill>
                  <a:srgbClr val="000000"/>
                </a:solidFill>
                <a:effectLst/>
                <a:latin typeface="Calibri" panose="020F0502020204030204" pitchFamily="34" charset="0"/>
              </a:rPr>
              <a:t> do today? – a place for ideas and questions that arise that are out of scope, but that we don’t want to lose track of) </a:t>
            </a:r>
          </a:p>
          <a:p>
            <a:endParaRPr lang="en-CA" dirty="0"/>
          </a:p>
        </p:txBody>
      </p:sp>
      <p:sp>
        <p:nvSpPr>
          <p:cNvPr id="4" name="Slide Number Placeholder 3"/>
          <p:cNvSpPr>
            <a:spLocks noGrp="1"/>
          </p:cNvSpPr>
          <p:nvPr>
            <p:ph type="sldNum" sz="quarter" idx="10"/>
          </p:nvPr>
        </p:nvSpPr>
        <p:spPr/>
        <p:txBody>
          <a:bodyPr/>
          <a:lstStyle/>
          <a:p>
            <a:fld id="{54C6B082-0B1E-4A26-A599-F9673222E9A1}" type="slidenum">
              <a:rPr lang="en-CA" smtClean="0"/>
              <a:t>3</a:t>
            </a:fld>
            <a:endParaRPr lang="en-CA"/>
          </a:p>
        </p:txBody>
      </p:sp>
    </p:spTree>
    <p:extLst>
      <p:ext uri="{BB962C8B-B14F-4D97-AF65-F5344CB8AC3E}">
        <p14:creationId xmlns:p14="http://schemas.microsoft.com/office/powerpoint/2010/main" val="321812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retreat goals (why are we here?) </a:t>
            </a:r>
          </a:p>
        </p:txBody>
      </p:sp>
      <p:sp>
        <p:nvSpPr>
          <p:cNvPr id="4" name="Slide Number Placeholder 3"/>
          <p:cNvSpPr>
            <a:spLocks noGrp="1"/>
          </p:cNvSpPr>
          <p:nvPr>
            <p:ph type="sldNum" sz="quarter" idx="10"/>
          </p:nvPr>
        </p:nvSpPr>
        <p:spPr/>
        <p:txBody>
          <a:bodyPr/>
          <a:lstStyle/>
          <a:p>
            <a:fld id="{54C6B082-0B1E-4A26-A599-F9673222E9A1}" type="slidenum">
              <a:rPr lang="en-CA" smtClean="0"/>
              <a:t>4</a:t>
            </a:fld>
            <a:endParaRPr lang="en-CA"/>
          </a:p>
        </p:txBody>
      </p:sp>
    </p:spTree>
    <p:extLst>
      <p:ext uri="{BB962C8B-B14F-4D97-AF65-F5344CB8AC3E}">
        <p14:creationId xmlns:p14="http://schemas.microsoft.com/office/powerpoint/2010/main" val="329628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be sharing an overview of the survey/focus group results. Please think about what strikes you, and then we will have a chance to discuss the results together. </a:t>
            </a:r>
          </a:p>
        </p:txBody>
      </p:sp>
      <p:sp>
        <p:nvSpPr>
          <p:cNvPr id="4" name="Slide Number Placeholder 3"/>
          <p:cNvSpPr>
            <a:spLocks noGrp="1"/>
          </p:cNvSpPr>
          <p:nvPr>
            <p:ph type="sldNum" sz="quarter" idx="5"/>
          </p:nvPr>
        </p:nvSpPr>
        <p:spPr/>
        <p:txBody>
          <a:bodyPr/>
          <a:lstStyle/>
          <a:p>
            <a:fld id="{54C6B082-0B1E-4A26-A599-F9673222E9A1}" type="slidenum">
              <a:rPr lang="en-CA" smtClean="0"/>
              <a:t>5</a:t>
            </a:fld>
            <a:endParaRPr lang="en-CA"/>
          </a:p>
        </p:txBody>
      </p:sp>
    </p:spTree>
    <p:extLst>
      <p:ext uri="{BB962C8B-B14F-4D97-AF65-F5344CB8AC3E}">
        <p14:creationId xmlns:p14="http://schemas.microsoft.com/office/powerpoint/2010/main" val="34631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4C6B082-0B1E-4A26-A599-F9673222E9A1}" type="slidenum">
              <a:rPr lang="en-CA" smtClean="0"/>
              <a:t>6</a:t>
            </a:fld>
            <a:endParaRPr lang="en-CA"/>
          </a:p>
        </p:txBody>
      </p:sp>
    </p:spTree>
    <p:extLst>
      <p:ext uri="{BB962C8B-B14F-4D97-AF65-F5344CB8AC3E}">
        <p14:creationId xmlns:p14="http://schemas.microsoft.com/office/powerpoint/2010/main" val="70311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areas that students mentioned most frequently are listed first. </a:t>
            </a:r>
          </a:p>
          <a:p>
            <a:endParaRPr lang="en-CA" dirty="0"/>
          </a:p>
          <a:p>
            <a:r>
              <a:rPr lang="en-CA" dirty="0"/>
              <a:t>If both instructors and students responded, comment on the extent to which there is overlap between knowledge, skills and values that instructors and students identified as being important.</a:t>
            </a:r>
          </a:p>
          <a:p>
            <a:r>
              <a:rPr lang="en-CA" dirty="0"/>
              <a:t>These are the broad themes that emerged; the exact responses that students offered are included on the reference sheets for the program outcome drafting activity.</a:t>
            </a:r>
          </a:p>
        </p:txBody>
      </p:sp>
      <p:sp>
        <p:nvSpPr>
          <p:cNvPr id="4" name="Slide Number Placeholder 3"/>
          <p:cNvSpPr>
            <a:spLocks noGrp="1"/>
          </p:cNvSpPr>
          <p:nvPr>
            <p:ph type="sldNum" sz="quarter" idx="5"/>
          </p:nvPr>
        </p:nvSpPr>
        <p:spPr/>
        <p:txBody>
          <a:bodyPr/>
          <a:lstStyle/>
          <a:p>
            <a:fld id="{54C6B082-0B1E-4A26-A599-F9673222E9A1}" type="slidenum">
              <a:rPr lang="en-CA" smtClean="0"/>
              <a:t>7</a:t>
            </a:fld>
            <a:endParaRPr lang="en-CA"/>
          </a:p>
        </p:txBody>
      </p:sp>
    </p:spTree>
    <p:extLst>
      <p:ext uri="{BB962C8B-B14F-4D97-AF65-F5344CB8AC3E}">
        <p14:creationId xmlns:p14="http://schemas.microsoft.com/office/powerpoint/2010/main" val="202119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Comment on the variety or consistency of student responses, as relevant. </a:t>
            </a:r>
          </a:p>
          <a:p>
            <a:r>
              <a:rPr lang="en-CA" dirty="0"/>
              <a:t>You may wish to include the year of the student who suggested a given aspect, in case some of these things are already addressed in required courses, but the student simply hasn’t taken those relevant courses yet.</a:t>
            </a:r>
          </a:p>
          <a:p>
            <a:endParaRPr lang="en-CA" dirty="0"/>
          </a:p>
          <a:p>
            <a:r>
              <a:rPr lang="en-CA" dirty="0"/>
              <a:t>Recognizing that “we can’t do it all”, today you can consider which of these suggestions are ones that you see as being priorities at the program-level, and which ones may be well-placed within just one or two courses, or that you perhaps see as being relevant to students but not as part of their academic courses (say, more as co-curriculars). </a:t>
            </a:r>
          </a:p>
          <a:p>
            <a:endParaRPr lang="en-CA" dirty="0"/>
          </a:p>
          <a:p>
            <a:r>
              <a:rPr lang="en-CA" dirty="0"/>
              <a:t>What strikes you about these survey results? Do you have anything to add?</a:t>
            </a:r>
          </a:p>
        </p:txBody>
      </p:sp>
      <p:sp>
        <p:nvSpPr>
          <p:cNvPr id="4" name="Slide Number Placeholder 3"/>
          <p:cNvSpPr>
            <a:spLocks noGrp="1"/>
          </p:cNvSpPr>
          <p:nvPr>
            <p:ph type="sldNum" sz="quarter" idx="5"/>
          </p:nvPr>
        </p:nvSpPr>
        <p:spPr/>
        <p:txBody>
          <a:bodyPr/>
          <a:lstStyle/>
          <a:p>
            <a:fld id="{54C6B082-0B1E-4A26-A599-F9673222E9A1}" type="slidenum">
              <a:rPr lang="en-CA" smtClean="0"/>
              <a:t>8</a:t>
            </a:fld>
            <a:endParaRPr lang="en-CA"/>
          </a:p>
        </p:txBody>
      </p:sp>
    </p:spTree>
    <p:extLst>
      <p:ext uri="{BB962C8B-B14F-4D97-AF65-F5344CB8AC3E}">
        <p14:creationId xmlns:p14="http://schemas.microsoft.com/office/powerpoint/2010/main" val="340217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1:40-2:05</a:t>
            </a:r>
          </a:p>
          <a:p>
            <a:r>
              <a:rPr lang="en-CA" dirty="0"/>
              <a:t>Slides 9-19</a:t>
            </a:r>
          </a:p>
          <a:p>
            <a:endParaRPr lang="en-CA" dirty="0"/>
          </a:p>
          <a:p>
            <a:r>
              <a:rPr lang="en-CA" dirty="0"/>
              <a:t>Think-share (30-45 seconds individual thinking). Could be a description, an image, a feeling, an expression, a sentence fragment, a story…</a:t>
            </a:r>
          </a:p>
          <a:p>
            <a:r>
              <a:rPr lang="en-CA" dirty="0"/>
              <a:t>Facilitator can add ideas to slide as colleagues share.</a:t>
            </a:r>
          </a:p>
        </p:txBody>
      </p:sp>
      <p:sp>
        <p:nvSpPr>
          <p:cNvPr id="4" name="Slide Number Placeholder 3"/>
          <p:cNvSpPr>
            <a:spLocks noGrp="1"/>
          </p:cNvSpPr>
          <p:nvPr>
            <p:ph type="sldNum" sz="quarter" idx="5"/>
          </p:nvPr>
        </p:nvSpPr>
        <p:spPr/>
        <p:txBody>
          <a:bodyPr/>
          <a:lstStyle/>
          <a:p>
            <a:fld id="{54C6B082-0B1E-4A26-A599-F9673222E9A1}" type="slidenum">
              <a:rPr lang="en-CA" smtClean="0"/>
              <a:t>9</a:t>
            </a:fld>
            <a:endParaRPr lang="en-CA"/>
          </a:p>
        </p:txBody>
      </p:sp>
    </p:spTree>
    <p:extLst>
      <p:ext uri="{BB962C8B-B14F-4D97-AF65-F5344CB8AC3E}">
        <p14:creationId xmlns:p14="http://schemas.microsoft.com/office/powerpoint/2010/main" val="63752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384CBD7-08D9-4F00-9828-9F018BA32B0D}" type="datetime1">
              <a:rPr lang="en-CA" smtClean="0"/>
              <a:t>2024-11-24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8D0FAA-D2C6-442C-9A49-7864D3E81D98}"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66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D0026B-9078-4E4E-BA56-04238F55D644}" type="datetime1">
              <a:rPr lang="en-CA" smtClean="0"/>
              <a:t>2024-11-24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8D0FAA-D2C6-442C-9A49-7864D3E81D98}" type="slidenum">
              <a:rPr lang="en-CA" smtClean="0"/>
              <a:t>‹#›</a:t>
            </a:fld>
            <a:endParaRPr lang="en-CA"/>
          </a:p>
        </p:txBody>
      </p:sp>
    </p:spTree>
    <p:extLst>
      <p:ext uri="{BB962C8B-B14F-4D97-AF65-F5344CB8AC3E}">
        <p14:creationId xmlns:p14="http://schemas.microsoft.com/office/powerpoint/2010/main" val="212186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0BF82-8B02-4033-9430-BA5429F6E72A}" type="datetime1">
              <a:rPr lang="en-CA" smtClean="0"/>
              <a:t>2024-11-24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8D0FAA-D2C6-442C-9A49-7864D3E81D98}" type="slidenum">
              <a:rPr lang="en-CA" smtClean="0"/>
              <a:t>‹#›</a:t>
            </a:fld>
            <a:endParaRPr lang="en-CA"/>
          </a:p>
        </p:txBody>
      </p:sp>
    </p:spTree>
    <p:extLst>
      <p:ext uri="{BB962C8B-B14F-4D97-AF65-F5344CB8AC3E}">
        <p14:creationId xmlns:p14="http://schemas.microsoft.com/office/powerpoint/2010/main" val="58135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37500B-BF76-49D8-8555-39D1F9E230E9}" type="datetime1">
              <a:rPr lang="en-CA" smtClean="0"/>
              <a:t>2024-11-24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8D0FAA-D2C6-442C-9A49-7864D3E81D98}" type="slidenum">
              <a:rPr lang="en-CA" smtClean="0"/>
              <a:t>‹#›</a:t>
            </a:fld>
            <a:endParaRPr lang="en-CA"/>
          </a:p>
        </p:txBody>
      </p:sp>
    </p:spTree>
    <p:extLst>
      <p:ext uri="{BB962C8B-B14F-4D97-AF65-F5344CB8AC3E}">
        <p14:creationId xmlns:p14="http://schemas.microsoft.com/office/powerpoint/2010/main" val="240255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067AB0-E22B-473D-A0DB-B14E93A0466A}" type="datetime1">
              <a:rPr lang="en-CA" smtClean="0"/>
              <a:t>2024-11-24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8D0FAA-D2C6-442C-9A49-7864D3E81D98}"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73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0832DC-C790-447A-AA09-12B9816EDF0B}" type="datetime1">
              <a:rPr lang="en-CA" smtClean="0"/>
              <a:t>2024-11-24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8D0FAA-D2C6-442C-9A49-7864D3E81D98}" type="slidenum">
              <a:rPr lang="en-CA" smtClean="0"/>
              <a:t>‹#›</a:t>
            </a:fld>
            <a:endParaRPr lang="en-CA"/>
          </a:p>
        </p:txBody>
      </p:sp>
    </p:spTree>
    <p:extLst>
      <p:ext uri="{BB962C8B-B14F-4D97-AF65-F5344CB8AC3E}">
        <p14:creationId xmlns:p14="http://schemas.microsoft.com/office/powerpoint/2010/main" val="215940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2F355D-ED2F-41E0-BEA0-1D5529A57D99}" type="datetime1">
              <a:rPr lang="en-CA" smtClean="0"/>
              <a:t>2024-11-24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B8D0FAA-D2C6-442C-9A49-7864D3E81D98}" type="slidenum">
              <a:rPr lang="en-CA" smtClean="0"/>
              <a:t>‹#›</a:t>
            </a:fld>
            <a:endParaRPr lang="en-CA"/>
          </a:p>
        </p:txBody>
      </p:sp>
    </p:spTree>
    <p:extLst>
      <p:ext uri="{BB962C8B-B14F-4D97-AF65-F5344CB8AC3E}">
        <p14:creationId xmlns:p14="http://schemas.microsoft.com/office/powerpoint/2010/main" val="206608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93432-A32B-42F5-97BD-D20BDEFE97E6}" type="datetime1">
              <a:rPr lang="en-CA" smtClean="0"/>
              <a:t>2024-11-24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B8D0FAA-D2C6-442C-9A49-7864D3E81D98}" type="slidenum">
              <a:rPr lang="en-CA" smtClean="0"/>
              <a:t>‹#›</a:t>
            </a:fld>
            <a:endParaRPr lang="en-CA"/>
          </a:p>
        </p:txBody>
      </p:sp>
    </p:spTree>
    <p:extLst>
      <p:ext uri="{BB962C8B-B14F-4D97-AF65-F5344CB8AC3E}">
        <p14:creationId xmlns:p14="http://schemas.microsoft.com/office/powerpoint/2010/main" val="231542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6A1228-E0D2-490B-823A-DBA66BC9A341}" type="datetime1">
              <a:rPr lang="en-CA" smtClean="0"/>
              <a:t>2024-11-24</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3B8D0FAA-D2C6-442C-9A49-7864D3E81D98}" type="slidenum">
              <a:rPr lang="en-CA" smtClean="0"/>
              <a:t>‹#›</a:t>
            </a:fld>
            <a:endParaRPr lang="en-CA"/>
          </a:p>
        </p:txBody>
      </p:sp>
    </p:spTree>
    <p:extLst>
      <p:ext uri="{BB962C8B-B14F-4D97-AF65-F5344CB8AC3E}">
        <p14:creationId xmlns:p14="http://schemas.microsoft.com/office/powerpoint/2010/main" val="141317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700BB6-093F-4D7C-86CA-51DC19589AA9}" type="datetime1">
              <a:rPr lang="en-CA" smtClean="0"/>
              <a:t>2024-11-24</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8D0FAA-D2C6-442C-9A49-7864D3E81D98}" type="slidenum">
              <a:rPr lang="en-CA" smtClean="0"/>
              <a:t>‹#›</a:t>
            </a:fld>
            <a:endParaRPr lang="en-CA"/>
          </a:p>
        </p:txBody>
      </p:sp>
    </p:spTree>
    <p:extLst>
      <p:ext uri="{BB962C8B-B14F-4D97-AF65-F5344CB8AC3E}">
        <p14:creationId xmlns:p14="http://schemas.microsoft.com/office/powerpoint/2010/main" val="20072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5E7D5F-9401-4313-8EBB-2F5BB9E3F84E}" type="datetime1">
              <a:rPr lang="en-CA" smtClean="0"/>
              <a:t>2024-11-24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8D0FAA-D2C6-442C-9A49-7864D3E81D98}" type="slidenum">
              <a:rPr lang="en-CA" smtClean="0"/>
              <a:t>‹#›</a:t>
            </a:fld>
            <a:endParaRPr lang="en-CA"/>
          </a:p>
        </p:txBody>
      </p:sp>
    </p:spTree>
    <p:extLst>
      <p:ext uri="{BB962C8B-B14F-4D97-AF65-F5344CB8AC3E}">
        <p14:creationId xmlns:p14="http://schemas.microsoft.com/office/powerpoint/2010/main" val="38313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7D302D-2FD9-48CE-A21A-962AAC5D83EA}" type="datetime1">
              <a:rPr lang="en-CA" smtClean="0"/>
              <a:t>2024-11-24</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8D0FAA-D2C6-442C-9A49-7864D3E81D98}"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8891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[unit name] program outcomes retreat</a:t>
            </a:r>
            <a:br>
              <a:rPr lang="en-US" sz="4800" dirty="0"/>
            </a:br>
            <a:r>
              <a:rPr lang="en-US" sz="3200" dirty="0"/>
              <a:t>[date/time]</a:t>
            </a:r>
            <a:endParaRPr lang="en-CA" sz="3200" dirty="0"/>
          </a:p>
        </p:txBody>
      </p:sp>
      <p:sp>
        <p:nvSpPr>
          <p:cNvPr id="5" name="Subtitle 4"/>
          <p:cNvSpPr>
            <a:spLocks noGrp="1"/>
          </p:cNvSpPr>
          <p:nvPr>
            <p:ph type="subTitle" idx="1"/>
          </p:nvPr>
        </p:nvSpPr>
        <p:spPr/>
        <p:txBody>
          <a:bodyPr/>
          <a:lstStyle/>
          <a:p>
            <a:r>
              <a:rPr lang="en-CA" dirty="0"/>
              <a:t>[location]</a:t>
            </a:r>
          </a:p>
        </p:txBody>
      </p:sp>
    </p:spTree>
    <p:extLst>
      <p:ext uri="{BB962C8B-B14F-4D97-AF65-F5344CB8AC3E}">
        <p14:creationId xmlns:p14="http://schemas.microsoft.com/office/powerpoint/2010/main" val="209115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600" dirty="0">
                <a:solidFill>
                  <a:schemeClr val="tx1"/>
                </a:solidFill>
              </a:rPr>
              <a:t>Program outcomes are …</a:t>
            </a:r>
            <a:endParaRPr lang="en-US" altLang="en-US" dirty="0">
              <a:solidFill>
                <a:schemeClr val="tx1"/>
              </a:solidFill>
            </a:endParaRPr>
          </a:p>
        </p:txBody>
      </p:sp>
      <p:sp>
        <p:nvSpPr>
          <p:cNvPr id="21509" name="Text Placeholder 3"/>
          <p:cNvSpPr>
            <a:spLocks noGrp="1"/>
          </p:cNvSpPr>
          <p:nvPr>
            <p:ph type="body" sz="half" idx="4294967295"/>
          </p:nvPr>
        </p:nvSpPr>
        <p:spPr>
          <a:xfrm>
            <a:off x="1188719" y="1412875"/>
            <a:ext cx="9966961" cy="2368550"/>
          </a:xfrm>
        </p:spPr>
        <p:txBody>
          <a:bodyPr anchor="ctr">
            <a:normAutofit/>
          </a:bodyPr>
          <a:lstStyle/>
          <a:p>
            <a:pPr marL="0" indent="0">
              <a:buNone/>
            </a:pPr>
            <a:r>
              <a:rPr lang="en-US" altLang="en-US" sz="3200" dirty="0">
                <a:latin typeface="Calibri" panose="020F0502020204030204" pitchFamily="34" charset="0"/>
                <a:cs typeface="Calibri"/>
              </a:rPr>
              <a:t>clear statements of the</a:t>
            </a:r>
            <a:r>
              <a:rPr lang="en-US" altLang="en-US" sz="3200" b="1" dirty="0">
                <a:latin typeface="Calibri" panose="020F0502020204030204" pitchFamily="34" charset="0"/>
                <a:cs typeface="Calibri"/>
              </a:rPr>
              <a:t> knowledge</a:t>
            </a:r>
            <a:r>
              <a:rPr lang="en-US" altLang="en-US" sz="3200" dirty="0">
                <a:latin typeface="Calibri" panose="020F0502020204030204" pitchFamily="34" charset="0"/>
                <a:cs typeface="Calibri"/>
              </a:rPr>
              <a:t>, </a:t>
            </a:r>
            <a:r>
              <a:rPr lang="en-US" altLang="en-US" sz="3200" b="1" dirty="0">
                <a:latin typeface="Calibri" panose="020F0502020204030204" pitchFamily="34" charset="0"/>
                <a:cs typeface="Calibri"/>
              </a:rPr>
              <a:t>skills</a:t>
            </a:r>
            <a:r>
              <a:rPr lang="en-US" altLang="en-US" sz="3200" dirty="0">
                <a:latin typeface="Calibri" panose="020F0502020204030204" pitchFamily="34" charset="0"/>
                <a:cs typeface="Calibri"/>
              </a:rPr>
              <a:t>, and </a:t>
            </a:r>
            <a:r>
              <a:rPr lang="en-US" altLang="en-US" sz="3200" b="1" dirty="0">
                <a:latin typeface="Calibri" panose="020F0502020204030204" pitchFamily="34" charset="0"/>
                <a:cs typeface="Calibri"/>
              </a:rPr>
              <a:t>values</a:t>
            </a:r>
            <a:r>
              <a:rPr lang="en-US" altLang="en-US" sz="3200" dirty="0">
                <a:latin typeface="Calibri" panose="020F0502020204030204" pitchFamily="34" charset="0"/>
                <a:cs typeface="Calibri"/>
              </a:rPr>
              <a:t> that students will develop as a result of participating in the required courses.</a:t>
            </a:r>
            <a:endParaRPr lang="en-US" altLang="en-US" sz="2800" dirty="0">
              <a:latin typeface="Calibri" panose="020F0502020204030204" pitchFamily="34" charset="0"/>
              <a:cs typeface="Calibri"/>
            </a:endParaRPr>
          </a:p>
        </p:txBody>
      </p:sp>
      <p:pic>
        <p:nvPicPr>
          <p:cNvPr id="8" name="Picture 3"/>
          <p:cNvPicPr>
            <a:picLocks noChangeAspect="1" noChangeArrowheads="1"/>
          </p:cNvPicPr>
          <p:nvPr/>
        </p:nvPicPr>
        <p:blipFill>
          <a:blip r:embed="rId3" cstate="print"/>
          <a:srcRect/>
          <a:stretch>
            <a:fillRect/>
          </a:stretch>
        </p:blipFill>
        <p:spPr bwMode="auto">
          <a:xfrm>
            <a:off x="4128430" y="3626534"/>
            <a:ext cx="3643969" cy="2252891"/>
          </a:xfrm>
          <a:prstGeom prst="rect">
            <a:avLst/>
          </a:prstGeom>
          <a:noFill/>
          <a:ln w="9525">
            <a:solidFill>
              <a:schemeClr val="accent2"/>
            </a:solidFill>
            <a:miter lim="800000"/>
            <a:headEnd/>
            <a:tailEnd/>
          </a:ln>
          <a:effectLst/>
        </p:spPr>
      </p:pic>
    </p:spTree>
    <p:extLst>
      <p:ext uri="{BB962C8B-B14F-4D97-AF65-F5344CB8AC3E}">
        <p14:creationId xmlns:p14="http://schemas.microsoft.com/office/powerpoint/2010/main" val="208589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solidFill>
                  <a:schemeClr val="tx1"/>
                </a:solidFill>
              </a:rPr>
              <a:t>Program outcomes: Why?</a:t>
            </a:r>
          </a:p>
        </p:txBody>
      </p:sp>
      <p:sp>
        <p:nvSpPr>
          <p:cNvPr id="33795" name="Rectangle 3"/>
          <p:cNvSpPr>
            <a:spLocks noGrp="1" noChangeArrowheads="1"/>
          </p:cNvSpPr>
          <p:nvPr>
            <p:ph idx="1"/>
          </p:nvPr>
        </p:nvSpPr>
        <p:spPr>
          <a:xfrm>
            <a:off x="1219161" y="1784597"/>
            <a:ext cx="10260266" cy="4857750"/>
          </a:xfrm>
        </p:spPr>
        <p:txBody>
          <a:bodyPr/>
          <a:lstStyle/>
          <a:p>
            <a:r>
              <a:rPr lang="en-US" altLang="en-US" sz="2800" dirty="0"/>
              <a:t>For instructors and administrators:</a:t>
            </a:r>
          </a:p>
          <a:p>
            <a:pPr lvl="1">
              <a:buFont typeface="Arial" panose="020B0604020202020204" pitchFamily="34" charset="0"/>
              <a:buChar char="•"/>
            </a:pPr>
            <a:r>
              <a:rPr lang="en-US" altLang="en-US" sz="2400" dirty="0"/>
              <a:t>Identify common expectations for all students in the program</a:t>
            </a:r>
          </a:p>
          <a:p>
            <a:pPr lvl="1">
              <a:buFont typeface="Arial" panose="020B0604020202020204" pitchFamily="34" charset="0"/>
              <a:buChar char="•"/>
            </a:pPr>
            <a:r>
              <a:rPr lang="en-US" altLang="en-US" sz="2400" dirty="0"/>
              <a:t>Make learning expectations explicit to students</a:t>
            </a:r>
          </a:p>
          <a:p>
            <a:pPr lvl="1">
              <a:buFont typeface="Arial" panose="020B0604020202020204" pitchFamily="34" charset="0"/>
              <a:buChar char="•"/>
            </a:pPr>
            <a:r>
              <a:rPr lang="en-US" altLang="en-US" sz="2400" dirty="0"/>
              <a:t>For all courses: guide decisions about course development</a:t>
            </a:r>
          </a:p>
          <a:p>
            <a:pPr lvl="1">
              <a:buFont typeface="Arial" panose="020B0604020202020204" pitchFamily="34" charset="0"/>
              <a:buChar char="•"/>
            </a:pPr>
            <a:r>
              <a:rPr lang="en-US" altLang="en-US" sz="2400" dirty="0"/>
              <a:t>Within a given course: guide decisions about course content, strategies, and assessment</a:t>
            </a:r>
          </a:p>
          <a:p>
            <a:pPr lvl="1">
              <a:buFont typeface="Arial" panose="020B0604020202020204" pitchFamily="34" charset="0"/>
              <a:buChar char="•"/>
            </a:pPr>
            <a:r>
              <a:rPr lang="en-US" altLang="en-US" sz="2400" dirty="0"/>
              <a:t>Communicate with colleagues about courses using common language</a:t>
            </a:r>
            <a:endParaRPr lang="en-US" altLang="en-US" sz="1600" dirty="0"/>
          </a:p>
        </p:txBody>
      </p:sp>
    </p:spTree>
    <p:extLst>
      <p:ext uri="{BB962C8B-B14F-4D97-AF65-F5344CB8AC3E}">
        <p14:creationId xmlns:p14="http://schemas.microsoft.com/office/powerpoint/2010/main" val="14673859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A282-9698-42D5-8515-96C13B125563}"/>
              </a:ext>
            </a:extLst>
          </p:cNvPr>
          <p:cNvSpPr>
            <a:spLocks noGrp="1"/>
          </p:cNvSpPr>
          <p:nvPr>
            <p:ph type="title"/>
          </p:nvPr>
        </p:nvSpPr>
        <p:spPr/>
        <p:txBody>
          <a:bodyPr/>
          <a:lstStyle/>
          <a:p>
            <a:r>
              <a:rPr lang="en-US" altLang="en-US" dirty="0">
                <a:solidFill>
                  <a:schemeClr val="tx1"/>
                </a:solidFill>
              </a:rPr>
              <a:t>Program outcomes: Why?</a:t>
            </a:r>
            <a:endParaRPr lang="en-US" dirty="0"/>
          </a:p>
        </p:txBody>
      </p:sp>
      <p:sp>
        <p:nvSpPr>
          <p:cNvPr id="3" name="Content Placeholder 2">
            <a:extLst>
              <a:ext uri="{FF2B5EF4-FFF2-40B4-BE49-F238E27FC236}">
                <a16:creationId xmlns:a16="http://schemas.microsoft.com/office/drawing/2014/main" id="{B71C2D4E-B73F-4822-BD69-45BF725EF3CE}"/>
              </a:ext>
            </a:extLst>
          </p:cNvPr>
          <p:cNvSpPr>
            <a:spLocks noGrp="1"/>
          </p:cNvSpPr>
          <p:nvPr>
            <p:ph idx="1"/>
          </p:nvPr>
        </p:nvSpPr>
        <p:spPr/>
        <p:txBody>
          <a:bodyPr/>
          <a:lstStyle/>
          <a:p>
            <a:r>
              <a:rPr lang="en-US" altLang="en-US" sz="2800" dirty="0"/>
              <a:t>For students:</a:t>
            </a:r>
          </a:p>
          <a:p>
            <a:pPr lvl="1">
              <a:buFont typeface="Arial" panose="020B0604020202020204" pitchFamily="34" charset="0"/>
              <a:buChar char="•"/>
            </a:pPr>
            <a:r>
              <a:rPr lang="en-US" altLang="en-US" sz="2400" dirty="0"/>
              <a:t>Learn about program opportunities and expectations</a:t>
            </a:r>
          </a:p>
          <a:p>
            <a:pPr lvl="1">
              <a:buFont typeface="Arial" panose="020B0604020202020204" pitchFamily="34" charset="0"/>
              <a:buChar char="•"/>
            </a:pPr>
            <a:r>
              <a:rPr lang="en-US" altLang="en-US" sz="2400" dirty="0"/>
              <a:t>Guide learning (focus, self-assessment)</a:t>
            </a:r>
          </a:p>
          <a:p>
            <a:pPr lvl="1">
              <a:buFont typeface="Arial" panose="020B0604020202020204" pitchFamily="34" charset="0"/>
              <a:buChar char="•"/>
            </a:pPr>
            <a:r>
              <a:rPr lang="en-US" altLang="en-US" sz="2400" dirty="0"/>
              <a:t>Communicate with prospective employers</a:t>
            </a:r>
          </a:p>
          <a:p>
            <a:endParaRPr lang="en-US" dirty="0"/>
          </a:p>
        </p:txBody>
      </p:sp>
    </p:spTree>
    <p:extLst>
      <p:ext uri="{BB962C8B-B14F-4D97-AF65-F5344CB8AC3E}">
        <p14:creationId xmlns:p14="http://schemas.microsoft.com/office/powerpoint/2010/main" val="250102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solidFill>
                  <a:schemeClr val="tx1"/>
                </a:solidFill>
              </a:rPr>
              <a:t>Guiding statement</a:t>
            </a:r>
            <a:endParaRPr lang="en-CA" altLang="en-US">
              <a:solidFill>
                <a:schemeClr val="tx1"/>
              </a:solidFill>
            </a:endParaRPr>
          </a:p>
        </p:txBody>
      </p:sp>
      <p:sp>
        <p:nvSpPr>
          <p:cNvPr id="25603" name="Content Placeholder 2"/>
          <p:cNvSpPr>
            <a:spLocks noGrp="1"/>
          </p:cNvSpPr>
          <p:nvPr>
            <p:ph idx="1"/>
          </p:nvPr>
        </p:nvSpPr>
        <p:spPr>
          <a:xfrm>
            <a:off x="2209801" y="1784597"/>
            <a:ext cx="7772400" cy="4857750"/>
          </a:xfrm>
        </p:spPr>
        <p:txBody>
          <a:bodyPr/>
          <a:lstStyle/>
          <a:p>
            <a:pPr marL="0" indent="0">
              <a:buNone/>
            </a:pPr>
            <a:r>
              <a:rPr lang="en-US" altLang="en-US" sz="2800" dirty="0"/>
              <a:t>By the end of the program, we want students to be able to …</a:t>
            </a:r>
            <a:endParaRPr lang="en-CA" altLang="en-US" sz="2800" dirty="0"/>
          </a:p>
        </p:txBody>
      </p:sp>
      <p:pic>
        <p:nvPicPr>
          <p:cNvPr id="9"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4328" r="28197"/>
          <a:stretch/>
        </p:blipFill>
        <p:spPr bwMode="auto">
          <a:xfrm>
            <a:off x="4050919" y="2876504"/>
            <a:ext cx="4090165" cy="24247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78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33060" y="33090"/>
            <a:ext cx="10058400" cy="1450757"/>
          </a:xfrm>
        </p:spPr>
        <p:txBody>
          <a:bodyPr>
            <a:normAutofit fontScale="90000"/>
          </a:bodyPr>
          <a:lstStyle/>
          <a:p>
            <a:r>
              <a:rPr lang="en-US" altLang="en-US"/>
              <a:t> </a:t>
            </a:r>
            <a:br>
              <a:rPr lang="en-US" altLang="en-US"/>
            </a:br>
            <a:r>
              <a:rPr lang="en-US" altLang="en-US" sz="4000"/>
              <a:t>Levels of learning: Cognitive domain </a:t>
            </a:r>
            <a:br>
              <a:rPr lang="en-US" altLang="en-US" sz="4000"/>
            </a:br>
            <a:r>
              <a:rPr lang="en-US" altLang="en-US" sz="2700"/>
              <a:t>(Bloom’s Taxonomy – revised)</a:t>
            </a:r>
            <a:endParaRPr lang="en-US" altLang="en-US" sz="2700">
              <a:solidFill>
                <a:schemeClr val="tx1"/>
              </a:solidFill>
              <a:latin typeface="Calibri" panose="020F0502020204030204" pitchFamily="34" charset="0"/>
            </a:endParaRPr>
          </a:p>
        </p:txBody>
      </p:sp>
      <p:pic>
        <p:nvPicPr>
          <p:cNvPr id="276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5214" y="1776414"/>
            <a:ext cx="7521575"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67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132114" y="-348613"/>
            <a:ext cx="10515600" cy="1325563"/>
          </a:xfrm>
        </p:spPr>
        <p:txBody>
          <a:bodyPr>
            <a:normAutofit/>
          </a:bodyPr>
          <a:lstStyle/>
          <a:p>
            <a:r>
              <a:rPr lang="en-US" sz="3600" dirty="0">
                <a:latin typeface="Calibri Light"/>
                <a:cs typeface="Calibri Light"/>
              </a:rPr>
              <a:t>Affective Domain</a:t>
            </a:r>
            <a:br>
              <a:rPr lang="en-US" sz="3600" dirty="0">
                <a:latin typeface="Calibri Light"/>
                <a:cs typeface="Calibri Light"/>
              </a:rPr>
            </a:br>
            <a:r>
              <a:rPr lang="en-CA" sz="2400" dirty="0">
                <a:latin typeface="Calibri Light"/>
                <a:cs typeface="Calibri Light"/>
              </a:rPr>
              <a:t>(Krathwohl, Bloom, &amp; </a:t>
            </a:r>
            <a:r>
              <a:rPr lang="en-CA" sz="2400" dirty="0" err="1">
                <a:latin typeface="Calibri Light"/>
                <a:cs typeface="Calibri Light"/>
              </a:rPr>
              <a:t>Masia</a:t>
            </a:r>
            <a:r>
              <a:rPr lang="en-CA" sz="2400" dirty="0">
                <a:latin typeface="Calibri Light"/>
                <a:cs typeface="Calibri Light"/>
              </a:rPr>
              <a:t>, 1984)</a:t>
            </a:r>
            <a:endParaRPr lang="en-US" sz="2400" dirty="0">
              <a:latin typeface="Calibri Light"/>
              <a:cs typeface="Calibri Light"/>
            </a:endParaRPr>
          </a:p>
        </p:txBody>
      </p:sp>
      <p:sp>
        <p:nvSpPr>
          <p:cNvPr id="3" name="Rectangle 2">
            <a:extLst>
              <a:ext uri="{FF2B5EF4-FFF2-40B4-BE49-F238E27FC236}">
                <a16:creationId xmlns:a16="http://schemas.microsoft.com/office/drawing/2014/main" id="{1CCE79AF-7F98-45E2-974E-8B30F80B5310}"/>
              </a:ext>
            </a:extLst>
          </p:cNvPr>
          <p:cNvSpPr/>
          <p:nvPr/>
        </p:nvSpPr>
        <p:spPr>
          <a:xfrm>
            <a:off x="3444632" y="1132294"/>
            <a:ext cx="8037812" cy="532903"/>
          </a:xfrm>
          <a:prstGeom prst="rect">
            <a:avLst/>
          </a:prstGeom>
        </p:spPr>
        <p:txBody>
          <a:bodyPr wrap="square" lIns="91440" tIns="45720" rIns="91440" bIns="45720" anchor="t">
            <a:spAutoFit/>
          </a:bodyPr>
          <a:lstStyle/>
          <a:p>
            <a:pPr>
              <a:lnSpc>
                <a:spcPct val="107000"/>
              </a:lnSpc>
              <a:spcAft>
                <a:spcPts val="600"/>
              </a:spcAft>
            </a:pPr>
            <a:r>
              <a:rPr lang="en-CA" sz="2800">
                <a:latin typeface="Calibri Light"/>
                <a:ea typeface="Calibri" panose="020F0502020204030204" pitchFamily="34" charset="0"/>
                <a:cs typeface="Calibri"/>
              </a:rPr>
              <a:t>From simplest behaviour to most complex</a:t>
            </a:r>
            <a:endParaRPr lang="en-US" sz="2800">
              <a:latin typeface="Calibri Light"/>
              <a:ea typeface="Calibri" panose="020F0502020204030204" pitchFamily="34" charset="0"/>
              <a:cs typeface="Calibri"/>
            </a:endParaRPr>
          </a:p>
        </p:txBody>
      </p:sp>
      <p:sp>
        <p:nvSpPr>
          <p:cNvPr id="14" name="Rectangle: Rounded Corners 13">
            <a:extLst>
              <a:ext uri="{FF2B5EF4-FFF2-40B4-BE49-F238E27FC236}">
                <a16:creationId xmlns:a16="http://schemas.microsoft.com/office/drawing/2014/main" id="{2053CE76-8842-43B5-AC12-08E15360D51E}"/>
              </a:ext>
              <a:ext uri="{C183D7F6-B498-43B3-948B-1728B52AA6E4}">
                <adec:decorative xmlns:adec="http://schemas.microsoft.com/office/drawing/2017/decorative" val="0"/>
              </a:ext>
            </a:extLst>
          </p:cNvPr>
          <p:cNvSpPr/>
          <p:nvPr/>
        </p:nvSpPr>
        <p:spPr>
          <a:xfrm>
            <a:off x="4071257" y="1991208"/>
            <a:ext cx="2569028" cy="457201"/>
          </a:xfrm>
          <a:prstGeom prst="roundRect">
            <a:avLst/>
          </a:prstGeom>
          <a:solidFill>
            <a:srgbClr val="6D9757"/>
          </a:solidFill>
          <a:ln>
            <a:solidFill>
              <a:srgbClr val="6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RECEIVING</a:t>
            </a:r>
            <a:endParaRPr lang="en-US"/>
          </a:p>
        </p:txBody>
      </p:sp>
      <p:sp>
        <p:nvSpPr>
          <p:cNvPr id="34" name="Rectangle: Rounded Corners 33">
            <a:extLst>
              <a:ext uri="{FF2B5EF4-FFF2-40B4-BE49-F238E27FC236}">
                <a16:creationId xmlns:a16="http://schemas.microsoft.com/office/drawing/2014/main" id="{4E061DC1-3E8F-4F32-8FC9-74CD6E999E65}"/>
              </a:ext>
              <a:ext uri="{C183D7F6-B498-43B3-948B-1728B52AA6E4}">
                <adec:decorative xmlns:adec="http://schemas.microsoft.com/office/drawing/2017/decorative" val="0"/>
              </a:ext>
            </a:extLst>
          </p:cNvPr>
          <p:cNvSpPr/>
          <p:nvPr/>
        </p:nvSpPr>
        <p:spPr>
          <a:xfrm>
            <a:off x="4086755" y="2928672"/>
            <a:ext cx="3058885" cy="468086"/>
          </a:xfrm>
          <a:prstGeom prst="roundRect">
            <a:avLst/>
          </a:prstGeom>
          <a:solidFill>
            <a:srgbClr val="6B9455"/>
          </a:solidFill>
          <a:ln>
            <a:solidFill>
              <a:srgbClr val="6B945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RESPONDING</a:t>
            </a:r>
            <a:endParaRPr lang="en-US"/>
          </a:p>
        </p:txBody>
      </p:sp>
      <p:sp>
        <p:nvSpPr>
          <p:cNvPr id="35" name="Rectangle: Rounded Corners 34">
            <a:extLst>
              <a:ext uri="{FF2B5EF4-FFF2-40B4-BE49-F238E27FC236}">
                <a16:creationId xmlns:a16="http://schemas.microsoft.com/office/drawing/2014/main" id="{CFEEBF99-8D9A-4699-B56B-C63573CFEAEC}"/>
              </a:ext>
              <a:ext uri="{C183D7F6-B498-43B3-948B-1728B52AA6E4}">
                <adec:decorative xmlns:adec="http://schemas.microsoft.com/office/drawing/2017/decorative" val="0"/>
              </a:ext>
            </a:extLst>
          </p:cNvPr>
          <p:cNvSpPr/>
          <p:nvPr/>
        </p:nvSpPr>
        <p:spPr>
          <a:xfrm>
            <a:off x="4071256" y="3810414"/>
            <a:ext cx="3755570" cy="457201"/>
          </a:xfrm>
          <a:prstGeom prst="roundRect">
            <a:avLst/>
          </a:prstGeom>
          <a:solidFill>
            <a:srgbClr val="5C7F4A"/>
          </a:solidFill>
          <a:ln>
            <a:solidFill>
              <a:srgbClr val="5C7F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VALUING</a:t>
            </a:r>
            <a:endParaRPr lang="en-US"/>
          </a:p>
        </p:txBody>
      </p:sp>
      <p:sp>
        <p:nvSpPr>
          <p:cNvPr id="36" name="Rectangle: Rounded Corners 35">
            <a:extLst>
              <a:ext uri="{FF2B5EF4-FFF2-40B4-BE49-F238E27FC236}">
                <a16:creationId xmlns:a16="http://schemas.microsoft.com/office/drawing/2014/main" id="{60D7C98B-F1EF-41D2-B190-1D6C6F7E4CFF}"/>
              </a:ext>
            </a:extLst>
          </p:cNvPr>
          <p:cNvSpPr/>
          <p:nvPr/>
        </p:nvSpPr>
        <p:spPr>
          <a:xfrm>
            <a:off x="4071256" y="4681271"/>
            <a:ext cx="4550228" cy="457201"/>
          </a:xfrm>
          <a:prstGeom prst="roundRect">
            <a:avLst/>
          </a:prstGeom>
          <a:solidFill>
            <a:srgbClr val="4D6B3F"/>
          </a:solidFill>
          <a:ln>
            <a:solidFill>
              <a:srgbClr val="4D6B3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ORGANIZATION</a:t>
            </a:r>
            <a:endParaRPr lang="en-US"/>
          </a:p>
        </p:txBody>
      </p:sp>
      <p:sp>
        <p:nvSpPr>
          <p:cNvPr id="37" name="Rectangle: Rounded Corners 36">
            <a:extLst>
              <a:ext uri="{FF2B5EF4-FFF2-40B4-BE49-F238E27FC236}">
                <a16:creationId xmlns:a16="http://schemas.microsoft.com/office/drawing/2014/main" id="{72AC630C-5A65-4E17-BB05-2E4955453253}"/>
              </a:ext>
            </a:extLst>
          </p:cNvPr>
          <p:cNvSpPr/>
          <p:nvPr/>
        </p:nvSpPr>
        <p:spPr>
          <a:xfrm>
            <a:off x="4071257" y="5552128"/>
            <a:ext cx="5519056" cy="457201"/>
          </a:xfrm>
          <a:prstGeom prst="roundRect">
            <a:avLst/>
          </a:prstGeom>
          <a:solidFill>
            <a:srgbClr val="364C2D"/>
          </a:solidFill>
          <a:ln>
            <a:solidFill>
              <a:srgbClr val="364C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CHARACTERIZATION</a:t>
            </a:r>
            <a:endParaRPr lang="en-US"/>
          </a:p>
        </p:txBody>
      </p:sp>
      <p:sp>
        <p:nvSpPr>
          <p:cNvPr id="16" name="Oval 15">
            <a:extLst>
              <a:ext uri="{FF2B5EF4-FFF2-40B4-BE49-F238E27FC236}">
                <a16:creationId xmlns:a16="http://schemas.microsoft.com/office/drawing/2014/main" id="{DD6433FF-74D8-4A4E-84F6-303BE736C8A9}"/>
              </a:ext>
              <a:ext uri="{C183D7F6-B498-43B3-948B-1728B52AA6E4}">
                <adec:decorative xmlns:adec="http://schemas.microsoft.com/office/drawing/2017/decorative" val="1"/>
              </a:ext>
            </a:extLst>
          </p:cNvPr>
          <p:cNvSpPr/>
          <p:nvPr/>
        </p:nvSpPr>
        <p:spPr>
          <a:xfrm>
            <a:off x="3484789" y="1859535"/>
            <a:ext cx="794656" cy="740229"/>
          </a:xfrm>
          <a:prstGeom prst="ellipse">
            <a:avLst/>
          </a:prstGeom>
          <a:solidFill>
            <a:srgbClr val="6D9757"/>
          </a:solidFill>
          <a:ln>
            <a:solidFill>
              <a:srgbClr val="6D9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928934D-F3DB-4009-B5B6-36EF82693231}"/>
              </a:ext>
              <a:ext uri="{C183D7F6-B498-43B3-948B-1728B52AA6E4}">
                <adec:decorative xmlns:adec="http://schemas.microsoft.com/office/drawing/2017/decorative" val="1"/>
              </a:ext>
            </a:extLst>
          </p:cNvPr>
          <p:cNvSpPr/>
          <p:nvPr/>
        </p:nvSpPr>
        <p:spPr>
          <a:xfrm>
            <a:off x="3484789" y="2730392"/>
            <a:ext cx="794656" cy="740229"/>
          </a:xfrm>
          <a:prstGeom prst="ellipse">
            <a:avLst/>
          </a:prstGeom>
          <a:solidFill>
            <a:srgbClr val="6B9455"/>
          </a:solidFill>
          <a:ln>
            <a:solidFill>
              <a:srgbClr val="6B9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32124D0-1ABF-4E0E-8EFF-38DADB1A0E03}"/>
              </a:ext>
              <a:ext uri="{C183D7F6-B498-43B3-948B-1728B52AA6E4}">
                <adec:decorative xmlns:adec="http://schemas.microsoft.com/office/drawing/2017/decorative" val="1"/>
              </a:ext>
            </a:extLst>
          </p:cNvPr>
          <p:cNvSpPr/>
          <p:nvPr/>
        </p:nvSpPr>
        <p:spPr>
          <a:xfrm>
            <a:off x="3484788" y="3670260"/>
            <a:ext cx="794656" cy="740229"/>
          </a:xfrm>
          <a:prstGeom prst="ellipse">
            <a:avLst/>
          </a:prstGeom>
          <a:solidFill>
            <a:srgbClr val="5C7F4A"/>
          </a:solidFill>
          <a:ln>
            <a:solidFill>
              <a:srgbClr val="5C7F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1B3B3BD-11C6-4F07-A015-6B6FABDE5EE5}"/>
              </a:ext>
              <a:ext uri="{C183D7F6-B498-43B3-948B-1728B52AA6E4}">
                <adec:decorative xmlns:adec="http://schemas.microsoft.com/office/drawing/2017/decorative" val="1"/>
              </a:ext>
            </a:extLst>
          </p:cNvPr>
          <p:cNvSpPr/>
          <p:nvPr/>
        </p:nvSpPr>
        <p:spPr>
          <a:xfrm>
            <a:off x="3484788" y="5325711"/>
            <a:ext cx="794656" cy="740229"/>
          </a:xfrm>
          <a:prstGeom prst="ellipse">
            <a:avLst/>
          </a:prstGeom>
          <a:solidFill>
            <a:srgbClr val="364C2D"/>
          </a:solidFill>
          <a:ln>
            <a:solidFill>
              <a:srgbClr val="364C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2028AD3-9303-4050-884A-C8B87F2AABBF}"/>
              </a:ext>
              <a:ext uri="{C183D7F6-B498-43B3-948B-1728B52AA6E4}">
                <adec:decorative xmlns:adec="http://schemas.microsoft.com/office/drawing/2017/decorative" val="1"/>
              </a:ext>
            </a:extLst>
          </p:cNvPr>
          <p:cNvSpPr/>
          <p:nvPr/>
        </p:nvSpPr>
        <p:spPr>
          <a:xfrm>
            <a:off x="3484789" y="4489356"/>
            <a:ext cx="794656" cy="740229"/>
          </a:xfrm>
          <a:prstGeom prst="ellipse">
            <a:avLst/>
          </a:prstGeom>
          <a:solidFill>
            <a:srgbClr val="4D6B3F"/>
          </a:solidFill>
          <a:ln>
            <a:solidFill>
              <a:srgbClr val="4D6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7">
            <a:extLst>
              <a:ext uri="{FF2B5EF4-FFF2-40B4-BE49-F238E27FC236}">
                <a16:creationId xmlns:a16="http://schemas.microsoft.com/office/drawing/2014/main" id="{CAF0E53A-ADFC-4CA1-88D2-A93793733C8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2285" y="5439575"/>
            <a:ext cx="598716" cy="555173"/>
          </a:xfrm>
          <a:prstGeom prst="rect">
            <a:avLst/>
          </a:prstGeom>
        </p:spPr>
      </p:pic>
      <p:pic>
        <p:nvPicPr>
          <p:cNvPr id="15" name="Graphic 16">
            <a:extLst>
              <a:ext uri="{FF2B5EF4-FFF2-40B4-BE49-F238E27FC236}">
                <a16:creationId xmlns:a16="http://schemas.microsoft.com/office/drawing/2014/main" id="{143E13BE-6EA6-4BB4-8E92-A0B75C9823E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9705" y="1885022"/>
            <a:ext cx="669985" cy="684363"/>
          </a:xfrm>
          <a:prstGeom prst="rect">
            <a:avLst/>
          </a:prstGeom>
        </p:spPr>
      </p:pic>
      <p:pic>
        <p:nvPicPr>
          <p:cNvPr id="17" name="Graphic 20">
            <a:extLst>
              <a:ext uri="{FF2B5EF4-FFF2-40B4-BE49-F238E27FC236}">
                <a16:creationId xmlns:a16="http://schemas.microsoft.com/office/drawing/2014/main" id="{F3A9478E-4B10-4CBA-BBF0-83B08406FC0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74309" y="2858294"/>
            <a:ext cx="598099" cy="569345"/>
          </a:xfrm>
          <a:prstGeom prst="rect">
            <a:avLst/>
          </a:prstGeom>
        </p:spPr>
      </p:pic>
      <p:pic>
        <p:nvPicPr>
          <p:cNvPr id="21" name="Graphic 21">
            <a:extLst>
              <a:ext uri="{FF2B5EF4-FFF2-40B4-BE49-F238E27FC236}">
                <a16:creationId xmlns:a16="http://schemas.microsoft.com/office/drawing/2014/main" id="{85DCE912-3314-4891-8129-2F8AFFB32D5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69102" y="4596446"/>
            <a:ext cx="468704" cy="511835"/>
          </a:xfrm>
          <a:prstGeom prst="rect">
            <a:avLst/>
          </a:prstGeom>
        </p:spPr>
      </p:pic>
      <p:pic>
        <p:nvPicPr>
          <p:cNvPr id="12" name="Picture 17">
            <a:extLst>
              <a:ext uri="{FF2B5EF4-FFF2-40B4-BE49-F238E27FC236}">
                <a16:creationId xmlns:a16="http://schemas.microsoft.com/office/drawing/2014/main" id="{B937E1AF-0729-4746-A4CF-920A05B25F1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613689" y="3813874"/>
            <a:ext cx="547607" cy="508862"/>
          </a:xfrm>
          <a:prstGeom prst="rect">
            <a:avLst/>
          </a:prstGeom>
          <a:noFill/>
          <a:ln>
            <a:solidFill>
              <a:srgbClr val="75A15C"/>
            </a:solidFill>
          </a:ln>
        </p:spPr>
      </p:pic>
    </p:spTree>
    <p:extLst>
      <p:ext uri="{BB962C8B-B14F-4D97-AF65-F5344CB8AC3E}">
        <p14:creationId xmlns:p14="http://schemas.microsoft.com/office/powerpoint/2010/main" val="142735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919543-BE46-4A17-974B-3A9C0E728284}"/>
              </a:ext>
            </a:extLst>
          </p:cNvPr>
          <p:cNvSpPr>
            <a:spLocks noGrp="1"/>
          </p:cNvSpPr>
          <p:nvPr>
            <p:ph type="title"/>
          </p:nvPr>
        </p:nvSpPr>
        <p:spPr/>
        <p:txBody>
          <a:bodyPr/>
          <a:lstStyle/>
          <a:p>
            <a:r>
              <a:rPr lang="en-US" dirty="0"/>
              <a:t>Students will …</a:t>
            </a:r>
          </a:p>
        </p:txBody>
      </p:sp>
      <p:sp>
        <p:nvSpPr>
          <p:cNvPr id="4" name="Content Placeholder 3">
            <a:extLst>
              <a:ext uri="{FF2B5EF4-FFF2-40B4-BE49-F238E27FC236}">
                <a16:creationId xmlns:a16="http://schemas.microsoft.com/office/drawing/2014/main" id="{75AFDB03-62AD-4245-B55A-87C4EAC77C58}"/>
              </a:ext>
            </a:extLst>
          </p:cNvPr>
          <p:cNvSpPr>
            <a:spLocks noGrp="1"/>
          </p:cNvSpPr>
          <p:nvPr>
            <p:ph idx="1"/>
          </p:nvPr>
        </p:nvSpPr>
        <p:spPr/>
        <p:txBody>
          <a:bodyPr>
            <a:noAutofit/>
          </a:bodyPr>
          <a:lstStyle/>
          <a:p>
            <a:pPr marL="0" indent="0">
              <a:buNone/>
            </a:pPr>
            <a:r>
              <a:rPr lang="en-CA" sz="2600" dirty="0">
                <a:highlight>
                  <a:srgbClr val="FFFF00"/>
                </a:highlight>
                <a:latin typeface="Calibri" panose="020F0502020204030204" pitchFamily="34" charset="0"/>
                <a:cs typeface="Times New Roman" panose="02020603050405020304" pitchFamily="18" charset="0"/>
              </a:rPr>
              <a:t>[sample content]</a:t>
            </a:r>
          </a:p>
          <a:p>
            <a:pPr marL="355600" indent="-355600">
              <a:buFont typeface="Wingdings" panose="05000000000000000000" pitchFamily="2" charset="2"/>
              <a:buChar char="§"/>
            </a:pPr>
            <a:r>
              <a:rPr lang="en-CA" sz="2600" dirty="0">
                <a:latin typeface="Calibri" panose="020F0502020204030204" pitchFamily="34" charset="0"/>
                <a:cs typeface="Times New Roman" panose="02020603050405020304" pitchFamily="18" charset="0"/>
              </a:rPr>
              <a:t>Communicate complex environmental information to both technical and non-technical audiences. (Elmhurst University)  </a:t>
            </a:r>
          </a:p>
          <a:p>
            <a:pPr marL="355600" indent="-355600">
              <a:buFont typeface="Wingdings" panose="05000000000000000000" pitchFamily="2" charset="2"/>
              <a:buChar char="§"/>
            </a:pPr>
            <a:r>
              <a:rPr lang="en-CA" sz="2600" b="0" i="0" dirty="0">
                <a:solidFill>
                  <a:srgbClr val="000000"/>
                </a:solidFill>
                <a:effectLst/>
                <a:latin typeface="Calibri" panose="020F0502020204030204" pitchFamily="34" charset="0"/>
              </a:rPr>
              <a:t>Design solutions to real world problems in collaboration with community partners. (U</a:t>
            </a:r>
            <a:r>
              <a:rPr lang="en-CA" sz="2600" dirty="0">
                <a:solidFill>
                  <a:srgbClr val="000000"/>
                </a:solidFill>
                <a:latin typeface="Calibri" panose="020F0502020204030204" pitchFamily="34" charset="0"/>
              </a:rPr>
              <a:t>niversity of Vermont</a:t>
            </a:r>
            <a:r>
              <a:rPr lang="en-CA" sz="2600" b="0" i="0" dirty="0">
                <a:solidFill>
                  <a:srgbClr val="000000"/>
                </a:solidFill>
                <a:effectLst/>
                <a:latin typeface="Calibri" panose="020F0502020204030204" pitchFamily="34" charset="0"/>
              </a:rPr>
              <a:t>)  </a:t>
            </a:r>
          </a:p>
          <a:p>
            <a:pPr marL="355600" indent="-355600">
              <a:buFont typeface="Wingdings" panose="05000000000000000000" pitchFamily="2" charset="2"/>
              <a:buChar char="§"/>
            </a:pPr>
            <a:r>
              <a:rPr lang="en-CA" sz="2600" b="0" i="0" dirty="0">
                <a:solidFill>
                  <a:srgbClr val="000000"/>
                </a:solidFill>
                <a:effectLst/>
                <a:latin typeface="Calibri" panose="020F0502020204030204" pitchFamily="34" charset="0"/>
              </a:rPr>
              <a:t>Evaluate information from popular electronic and print media. (Concordia University of Edmonton)  </a:t>
            </a:r>
          </a:p>
          <a:p>
            <a:pPr marL="355600" indent="-355600">
              <a:buFont typeface="Wingdings" panose="05000000000000000000" pitchFamily="2" charset="2"/>
              <a:buChar char="§"/>
            </a:pPr>
            <a:r>
              <a:rPr lang="en-CA" sz="2600" dirty="0">
                <a:solidFill>
                  <a:srgbClr val="000000"/>
                </a:solidFill>
                <a:latin typeface="Calibri" panose="020F0502020204030204" pitchFamily="34" charset="0"/>
              </a:rPr>
              <a:t>A</a:t>
            </a:r>
            <a:r>
              <a:rPr lang="en-CA" sz="2600" b="0" i="0" dirty="0">
                <a:solidFill>
                  <a:srgbClr val="000000"/>
                </a:solidFill>
                <a:effectLst/>
                <a:latin typeface="Calibri" panose="020F0502020204030204" pitchFamily="34" charset="0"/>
              </a:rPr>
              <a:t>pply systems concepts and methodologies to analyze […] interactions between social and environmental processes. (Dartmouth College) </a:t>
            </a:r>
            <a:endParaRPr lang="en-US" sz="2600" dirty="0"/>
          </a:p>
        </p:txBody>
      </p:sp>
    </p:spTree>
    <p:extLst>
      <p:ext uri="{BB962C8B-B14F-4D97-AF65-F5344CB8AC3E}">
        <p14:creationId xmlns:p14="http://schemas.microsoft.com/office/powerpoint/2010/main" val="190856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solidFill>
                  <a:schemeClr val="tx1"/>
                </a:solidFill>
              </a:rPr>
              <a:t>Useful program outcomes …</a:t>
            </a:r>
          </a:p>
        </p:txBody>
      </p:sp>
      <p:sp>
        <p:nvSpPr>
          <p:cNvPr id="23555" name="Rectangle 3"/>
          <p:cNvSpPr>
            <a:spLocks noGrp="1" noChangeArrowheads="1"/>
          </p:cNvSpPr>
          <p:nvPr>
            <p:ph idx="1"/>
          </p:nvPr>
        </p:nvSpPr>
        <p:spPr>
          <a:xfrm>
            <a:off x="2452688" y="1357314"/>
            <a:ext cx="7772400" cy="4016375"/>
          </a:xfrm>
        </p:spPr>
        <p:txBody>
          <a:bodyPr anchor="ctr"/>
          <a:lstStyle/>
          <a:p>
            <a:pPr marL="457200" indent="-457200">
              <a:spcBef>
                <a:spcPct val="0"/>
              </a:spcBef>
              <a:spcAft>
                <a:spcPts val="2400"/>
              </a:spcAft>
              <a:buFont typeface="Franklin Gothic Book" panose="020B0503020102020204" pitchFamily="34" charset="0"/>
              <a:buAutoNum type="arabicPeriod"/>
            </a:pPr>
            <a:r>
              <a:rPr lang="en-US" altLang="en-US" sz="3200"/>
              <a:t>Focus on student learning</a:t>
            </a:r>
          </a:p>
          <a:p>
            <a:pPr marL="457200" indent="-457200">
              <a:spcBef>
                <a:spcPct val="0"/>
              </a:spcBef>
              <a:spcAft>
                <a:spcPts val="2400"/>
              </a:spcAft>
              <a:buFont typeface="Franklin Gothic Book" panose="020B0503020102020204" pitchFamily="34" charset="0"/>
              <a:buAutoNum type="arabicPeriod"/>
            </a:pPr>
            <a:r>
              <a:rPr lang="en-US" altLang="en-US" sz="3200"/>
              <a:t>Are clear and concise</a:t>
            </a:r>
          </a:p>
          <a:p>
            <a:pPr marL="457200" indent="-457200">
              <a:spcBef>
                <a:spcPct val="0"/>
              </a:spcBef>
              <a:spcAft>
                <a:spcPts val="2400"/>
              </a:spcAft>
              <a:buFont typeface="Franklin Gothic Book" panose="020B0503020102020204" pitchFamily="34" charset="0"/>
              <a:buAutoNum type="arabicPeriod"/>
            </a:pPr>
            <a:r>
              <a:rPr lang="en-US" altLang="en-US" sz="3200"/>
              <a:t>Are potentially measurable</a:t>
            </a:r>
          </a:p>
          <a:p>
            <a:pPr marL="457200" indent="-457200">
              <a:spcBef>
                <a:spcPct val="0"/>
              </a:spcBef>
              <a:spcAft>
                <a:spcPts val="2400"/>
              </a:spcAft>
              <a:buFont typeface="Franklin Gothic Book" panose="020B0503020102020204" pitchFamily="34" charset="0"/>
              <a:buAutoNum type="arabicPeriod"/>
            </a:pPr>
            <a:r>
              <a:rPr lang="en-US" altLang="en-US" sz="3200"/>
              <a:t>Are achievable</a:t>
            </a:r>
          </a:p>
        </p:txBody>
      </p:sp>
    </p:spTree>
    <p:extLst>
      <p:ext uri="{BB962C8B-B14F-4D97-AF65-F5344CB8AC3E}">
        <p14:creationId xmlns:p14="http://schemas.microsoft.com/office/powerpoint/2010/main" val="22815239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792447-077E-49A2-9DC1-2FC704F31284}"/>
              </a:ext>
            </a:extLst>
          </p:cNvPr>
          <p:cNvSpPr>
            <a:spLocks noGrp="1"/>
          </p:cNvSpPr>
          <p:nvPr>
            <p:ph type="title"/>
          </p:nvPr>
        </p:nvSpPr>
        <p:spPr/>
        <p:txBody>
          <a:bodyPr/>
          <a:lstStyle/>
          <a:p>
            <a:r>
              <a:rPr lang="en-US"/>
              <a:t>Practice</a:t>
            </a:r>
          </a:p>
        </p:txBody>
      </p:sp>
      <p:sp>
        <p:nvSpPr>
          <p:cNvPr id="9" name="Content Placeholder 8">
            <a:extLst>
              <a:ext uri="{FF2B5EF4-FFF2-40B4-BE49-F238E27FC236}">
                <a16:creationId xmlns:a16="http://schemas.microsoft.com/office/drawing/2014/main" id="{134051A9-27FF-4C9A-A312-476F333C5EC4}"/>
              </a:ext>
            </a:extLst>
          </p:cNvPr>
          <p:cNvSpPr>
            <a:spLocks noGrp="1"/>
          </p:cNvSpPr>
          <p:nvPr>
            <p:ph idx="1"/>
          </p:nvPr>
        </p:nvSpPr>
        <p:spPr/>
        <p:txBody>
          <a:bodyPr>
            <a:normAutofit/>
          </a:bodyPr>
          <a:lstStyle/>
          <a:p>
            <a:r>
              <a:rPr lang="en-US" sz="2800" dirty="0"/>
              <a:t>Program outcome: Students will know how to do research.</a:t>
            </a:r>
          </a:p>
          <a:p>
            <a:endParaRPr lang="en-US" sz="2800" dirty="0">
              <a:solidFill>
                <a:schemeClr val="tx1">
                  <a:lumMod val="75000"/>
                  <a:lumOff val="25000"/>
                </a:schemeClr>
              </a:solidFill>
              <a:cs typeface="Calibri"/>
            </a:endParaRPr>
          </a:p>
          <a:p>
            <a:r>
              <a:rPr lang="en-US" sz="2800" dirty="0">
                <a:solidFill>
                  <a:schemeClr val="tx1">
                    <a:lumMod val="75000"/>
                    <a:lumOff val="25000"/>
                  </a:schemeClr>
                </a:solidFill>
                <a:cs typeface="Calibri"/>
              </a:rPr>
              <a:t>What problems do you identify in this program outcome?</a:t>
            </a:r>
          </a:p>
          <a:p>
            <a:endParaRPr lang="en-US" sz="2800" dirty="0"/>
          </a:p>
        </p:txBody>
      </p:sp>
    </p:spTree>
    <p:extLst>
      <p:ext uri="{BB962C8B-B14F-4D97-AF65-F5344CB8AC3E}">
        <p14:creationId xmlns:p14="http://schemas.microsoft.com/office/powerpoint/2010/main" val="359540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D999-9DE5-0E03-922E-219F88139568}"/>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F839C941-5394-8B45-1E8C-F05BC5D06E17}"/>
              </a:ext>
            </a:extLst>
          </p:cNvPr>
          <p:cNvSpPr>
            <a:spLocks noGrp="1"/>
          </p:cNvSpPr>
          <p:nvPr>
            <p:ph idx="1"/>
          </p:nvPr>
        </p:nvSpPr>
        <p:spPr/>
        <p:txBody>
          <a:bodyPr>
            <a:normAutofit/>
          </a:bodyPr>
          <a:lstStyle/>
          <a:p>
            <a:pPr marL="0" indent="0">
              <a:buNone/>
            </a:pPr>
            <a:r>
              <a:rPr lang="en-CA"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[sample content]</a:t>
            </a:r>
            <a:r>
              <a:rPr lang="en-CA"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CA" sz="2400" dirty="0">
                <a:effectLst/>
                <a:latin typeface="Calibri" panose="020F0502020204030204" pitchFamily="34" charset="0"/>
                <a:ea typeface="Calibri" panose="020F0502020204030204" pitchFamily="34" charset="0"/>
                <a:cs typeface="Times New Roman" panose="02020603050405020304" pitchFamily="18" charset="0"/>
              </a:rPr>
              <a:t>Demonstrate understanding of key concepts related to environmental topics: Explain the causes and consequences of key environmental problems, including air pollution, water pollution, soil degradation, global climate change, and species extinctions. Explain and evaluate efforts to solve environmental </a:t>
            </a:r>
            <a:r>
              <a:rPr lang="en-CA" sz="2400" dirty="0">
                <a:latin typeface="Calibri" panose="020F0502020204030204" pitchFamily="34" charset="0"/>
                <a:cs typeface="Times New Roman" panose="02020603050405020304" pitchFamily="18" charset="0"/>
              </a:rPr>
              <a:t>problems. (ex: bioremediation, restoration ecology, conservation biology). (Queensborough Community College, CUNY)</a:t>
            </a:r>
          </a:p>
          <a:p>
            <a:endParaRPr lang="en-CA" sz="2400" dirty="0">
              <a:latin typeface="Calibri" panose="020F0502020204030204" pitchFamily="34" charset="0"/>
              <a:cs typeface="Times New Roman" panose="02020603050405020304" pitchFamily="18" charset="0"/>
            </a:endParaRPr>
          </a:p>
          <a:p>
            <a:r>
              <a:rPr lang="en-US" sz="2400" dirty="0">
                <a:solidFill>
                  <a:schemeClr val="tx1">
                    <a:lumMod val="75000"/>
                    <a:lumOff val="25000"/>
                  </a:schemeClr>
                </a:solidFill>
                <a:cs typeface="Calibri"/>
              </a:rPr>
              <a:t>What problems do you identify in this program outcome?</a:t>
            </a:r>
          </a:p>
          <a:p>
            <a:endParaRPr lang="en-CA"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11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21E4-3B49-6AD5-81DA-A24F4F164044}"/>
              </a:ext>
            </a:extLst>
          </p:cNvPr>
          <p:cNvSpPr>
            <a:spLocks noGrp="1"/>
          </p:cNvSpPr>
          <p:nvPr>
            <p:ph type="title"/>
          </p:nvPr>
        </p:nvSpPr>
        <p:spPr/>
        <p:txBody>
          <a:bodyPr/>
          <a:lstStyle/>
          <a:p>
            <a:r>
              <a:rPr lang="en-CA"/>
              <a:t>Land acknowledgement</a:t>
            </a:r>
          </a:p>
        </p:txBody>
      </p:sp>
      <p:pic>
        <p:nvPicPr>
          <p:cNvPr id="6" name="Content Placeholder 5" descr="A group of people walking through a garden of tulips&#10;&#10;Description automatically generated with medium confidence">
            <a:extLst>
              <a:ext uri="{FF2B5EF4-FFF2-40B4-BE49-F238E27FC236}">
                <a16:creationId xmlns:a16="http://schemas.microsoft.com/office/drawing/2014/main" id="{11A71E58-FBA4-E831-B80C-7DACCD66E6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8881" y="2036411"/>
            <a:ext cx="4549186" cy="3411890"/>
          </a:xfrm>
        </p:spPr>
      </p:pic>
      <p:sp>
        <p:nvSpPr>
          <p:cNvPr id="7" name="TextBox 6">
            <a:extLst>
              <a:ext uri="{FF2B5EF4-FFF2-40B4-BE49-F238E27FC236}">
                <a16:creationId xmlns:a16="http://schemas.microsoft.com/office/drawing/2014/main" id="{2234FFB7-D88E-64A2-136B-2C79B475A8F9}"/>
              </a:ext>
            </a:extLst>
          </p:cNvPr>
          <p:cNvSpPr txBox="1"/>
          <p:nvPr/>
        </p:nvSpPr>
        <p:spPr>
          <a:xfrm>
            <a:off x="5924544" y="1998787"/>
            <a:ext cx="6096000" cy="3693319"/>
          </a:xfrm>
          <a:prstGeom prst="rect">
            <a:avLst/>
          </a:prstGeom>
          <a:noFill/>
        </p:spPr>
        <p:txBody>
          <a:bodyPr wrap="square" rtlCol="0">
            <a:spAutoFit/>
          </a:bodyPr>
          <a:lstStyle/>
          <a:p>
            <a:r>
              <a:rPr lang="en-CA" sz="2600" dirty="0"/>
              <a:t>McGill University is on land which has served and continues to serve as a site of meeting and exchange amongst Indigenous peoples, including the Haudenosaunee and Anishinabeg nations. [unit name] acknowledges and thanks the diverse Indigenous peoples whose footsteps mark this territory on which peoples of the world now gather.</a:t>
            </a:r>
          </a:p>
        </p:txBody>
      </p:sp>
    </p:spTree>
    <p:extLst>
      <p:ext uri="{BB962C8B-B14F-4D97-AF65-F5344CB8AC3E}">
        <p14:creationId xmlns:p14="http://schemas.microsoft.com/office/powerpoint/2010/main" val="598903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DB5F-7249-C0BA-49BD-912B1571515E}"/>
              </a:ext>
            </a:extLst>
          </p:cNvPr>
          <p:cNvSpPr>
            <a:spLocks noGrp="1"/>
          </p:cNvSpPr>
          <p:nvPr>
            <p:ph type="title"/>
          </p:nvPr>
        </p:nvSpPr>
        <p:spPr/>
        <p:txBody>
          <a:bodyPr/>
          <a:lstStyle/>
          <a:p>
            <a:r>
              <a:rPr lang="en-CA"/>
              <a:t>Program Outcome Drafting</a:t>
            </a:r>
          </a:p>
        </p:txBody>
      </p:sp>
      <p:sp>
        <p:nvSpPr>
          <p:cNvPr id="3" name="Content Placeholder 2">
            <a:extLst>
              <a:ext uri="{FF2B5EF4-FFF2-40B4-BE49-F238E27FC236}">
                <a16:creationId xmlns:a16="http://schemas.microsoft.com/office/drawing/2014/main" id="{4C2B8D1E-33A6-DF28-7EFF-21A86CED6041}"/>
              </a:ext>
            </a:extLst>
          </p:cNvPr>
          <p:cNvSpPr>
            <a:spLocks noGrp="1"/>
          </p:cNvSpPr>
          <p:nvPr>
            <p:ph idx="1"/>
          </p:nvPr>
        </p:nvSpPr>
        <p:spPr>
          <a:xfrm>
            <a:off x="1097280" y="1724297"/>
            <a:ext cx="10058400" cy="4328902"/>
          </a:xfrm>
        </p:spPr>
        <p:txBody>
          <a:bodyPr>
            <a:noAutofit/>
          </a:bodyPr>
          <a:lstStyle/>
          <a:p>
            <a:pPr marL="342900" marR="0" lvl="0" indent="-342900" fontAlgn="base">
              <a:spcBef>
                <a:spcPts val="0"/>
              </a:spcBef>
              <a:spcAft>
                <a:spcPts val="0"/>
              </a:spcAft>
              <a:buFont typeface="+mj-lt"/>
              <a:buAutoNum type="arabicPeriod"/>
            </a:pPr>
            <a:r>
              <a:rPr lang="en-CA" sz="2400" dirty="0">
                <a:effectLst/>
                <a:ea typeface="Times New Roman" panose="02020603050405020304" pitchFamily="18" charset="0"/>
              </a:rPr>
              <a:t>Draft a program outcome in groups of 2-3. </a:t>
            </a:r>
          </a:p>
          <a:p>
            <a:pPr marL="742950" lvl="1" indent="-285750" fontAlgn="base">
              <a:buFont typeface="+mj-lt"/>
              <a:buAutoNum type="alphaLcPeriod"/>
            </a:pPr>
            <a:r>
              <a:rPr lang="en-CA" sz="2400" dirty="0"/>
              <a:t>See how it can reflect the survey/focus group responses.</a:t>
            </a:r>
          </a:p>
          <a:p>
            <a:pPr marL="742950" lvl="1" indent="-285750" fontAlgn="base">
              <a:buFont typeface="+mj-lt"/>
              <a:buAutoNum type="alphaLcPeriod"/>
            </a:pPr>
            <a:r>
              <a:rPr lang="en-CA" sz="2400" dirty="0"/>
              <a:t>Refer to the program outcomes from other institutions for inspiration.</a:t>
            </a:r>
          </a:p>
          <a:p>
            <a:pPr marL="342900" marR="0" lvl="0" indent="-342900" fontAlgn="base">
              <a:buFont typeface="+mj-lt"/>
              <a:buAutoNum type="arabicPeriod"/>
            </a:pPr>
            <a:r>
              <a:rPr lang="en-CA" sz="2400" dirty="0">
                <a:effectLst/>
                <a:ea typeface="Times New Roman" panose="02020603050405020304" pitchFamily="18" charset="0"/>
              </a:rPr>
              <a:t>Discuss: is the program outcome…</a:t>
            </a:r>
          </a:p>
          <a:p>
            <a:pPr marL="742950" marR="0" lvl="1" indent="-285750" fontAlgn="base">
              <a:buFont typeface="+mj-lt"/>
              <a:buAutoNum type="alphaLcPeriod"/>
            </a:pPr>
            <a:r>
              <a:rPr lang="en-US" sz="2400" dirty="0">
                <a:effectLst/>
                <a:ea typeface="Times New Roman" panose="02020603050405020304" pitchFamily="18" charset="0"/>
              </a:rPr>
              <a:t>focused on what students will learn?</a:t>
            </a:r>
            <a:endParaRPr lang="en-CA" sz="2400" dirty="0">
              <a:effectLst/>
              <a:ea typeface="Times New Roman" panose="02020603050405020304" pitchFamily="18" charset="0"/>
            </a:endParaRPr>
          </a:p>
          <a:p>
            <a:pPr marL="742950" marR="0" lvl="1" indent="-285750" fontAlgn="base">
              <a:buFont typeface="+mj-lt"/>
              <a:buAutoNum type="alphaLcPeriod"/>
            </a:pPr>
            <a:r>
              <a:rPr lang="en-US" sz="2400" dirty="0">
                <a:effectLst/>
                <a:ea typeface="Times New Roman" panose="02020603050405020304" pitchFamily="18" charset="0"/>
              </a:rPr>
              <a:t>clear and concise?</a:t>
            </a:r>
            <a:endParaRPr lang="en-CA" sz="2400" dirty="0">
              <a:effectLst/>
              <a:ea typeface="Times New Roman" panose="02020603050405020304" pitchFamily="18" charset="0"/>
            </a:endParaRPr>
          </a:p>
          <a:p>
            <a:pPr marL="742950" lvl="1" indent="-285750" fontAlgn="base">
              <a:buFont typeface="+mj-lt"/>
              <a:buAutoNum type="alphaLcPeriod"/>
            </a:pPr>
            <a:r>
              <a:rPr lang="en-US" sz="2400" dirty="0">
                <a:ea typeface="Times New Roman" panose="02020603050405020304" pitchFamily="18" charset="0"/>
              </a:rPr>
              <a:t>assessable?</a:t>
            </a:r>
            <a:endParaRPr lang="en-CA" sz="2400" dirty="0">
              <a:ea typeface="Times New Roman" panose="02020603050405020304" pitchFamily="18" charset="0"/>
            </a:endParaRPr>
          </a:p>
          <a:p>
            <a:pPr marL="742950" marR="0" lvl="1" indent="-285750" fontAlgn="base">
              <a:buFont typeface="+mj-lt"/>
              <a:buAutoNum type="alphaLcPeriod"/>
            </a:pPr>
            <a:r>
              <a:rPr lang="en-US" sz="2400" dirty="0">
                <a:effectLst/>
                <a:ea typeface="Times New Roman" panose="02020603050405020304" pitchFamily="18" charset="0"/>
              </a:rPr>
              <a:t>appropriate to the characteristics / level of the students?</a:t>
            </a:r>
          </a:p>
          <a:p>
            <a:pPr marL="742950" marR="0" lvl="1" indent="-285750" fontAlgn="base">
              <a:buFont typeface="+mj-lt"/>
              <a:buAutoNum type="alphaLcPeriod"/>
            </a:pPr>
            <a:r>
              <a:rPr lang="en-US" sz="2400" dirty="0">
                <a:ea typeface="Times New Roman" panose="02020603050405020304" pitchFamily="18" charset="0"/>
              </a:rPr>
              <a:t>complementary to (or contained within) the required courses?</a:t>
            </a:r>
            <a:endParaRPr lang="en-CA"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CA" sz="2400" dirty="0">
                <a:effectLst/>
                <a:ea typeface="Times New Roman" panose="02020603050405020304" pitchFamily="18" charset="0"/>
              </a:rPr>
              <a:t>Write the draft program outcome legibly on flip chart paper.</a:t>
            </a:r>
            <a:r>
              <a:rPr lang="en-US" sz="2400" dirty="0">
                <a:effectLst/>
                <a:ea typeface="Times New Roman" panose="02020603050405020304" pitchFamily="18" charset="0"/>
              </a:rPr>
              <a:t> </a:t>
            </a:r>
            <a:endParaRPr lang="en-CA" sz="2400" dirty="0">
              <a:effectLst/>
              <a:ea typeface="Times New Roman" panose="02020603050405020304" pitchFamily="18" charset="0"/>
            </a:endParaRPr>
          </a:p>
          <a:p>
            <a:pPr marL="342900" marR="0" lvl="0" indent="-342900" fontAlgn="base">
              <a:spcBef>
                <a:spcPts val="0"/>
              </a:spcBef>
              <a:spcAft>
                <a:spcPts val="0"/>
              </a:spcAft>
              <a:buFont typeface="+mj-lt"/>
              <a:buAutoNum type="arabicPeriod"/>
            </a:pPr>
            <a:r>
              <a:rPr lang="en-CA" sz="2400" dirty="0">
                <a:effectLst/>
                <a:ea typeface="Times New Roman" panose="02020603050405020304" pitchFamily="18" charset="0"/>
              </a:rPr>
              <a:t>Then, move as a group to an empty station and begin drafting the next program outcome.</a:t>
            </a:r>
          </a:p>
        </p:txBody>
      </p:sp>
    </p:spTree>
    <p:extLst>
      <p:ext uri="{BB962C8B-B14F-4D97-AF65-F5344CB8AC3E}">
        <p14:creationId xmlns:p14="http://schemas.microsoft.com/office/powerpoint/2010/main" val="13885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E816A-90BD-77F0-E33D-85CDFA16406B}"/>
              </a:ext>
            </a:extLst>
          </p:cNvPr>
          <p:cNvSpPr>
            <a:spLocks noGrp="1"/>
          </p:cNvSpPr>
          <p:nvPr>
            <p:ph type="title"/>
          </p:nvPr>
        </p:nvSpPr>
        <p:spPr>
          <a:xfrm>
            <a:off x="5181601" y="634946"/>
            <a:ext cx="6368142" cy="1450757"/>
          </a:xfrm>
        </p:spPr>
        <p:txBody>
          <a:bodyPr>
            <a:normAutofit/>
          </a:bodyPr>
          <a:lstStyle/>
          <a:p>
            <a:pPr algn="ctr"/>
            <a:r>
              <a:rPr lang="en-CA" dirty="0"/>
              <a:t>Break</a:t>
            </a:r>
          </a:p>
        </p:txBody>
      </p:sp>
      <p:pic>
        <p:nvPicPr>
          <p:cNvPr id="5" name="Content Placeholder 4" descr="White cup and saucer">
            <a:extLst>
              <a:ext uri="{FF2B5EF4-FFF2-40B4-BE49-F238E27FC236}">
                <a16:creationId xmlns:a16="http://schemas.microsoft.com/office/drawing/2014/main" id="{ADC426F2-8F72-64D3-BFB7-790A97814162}"/>
              </a:ext>
            </a:extLst>
          </p:cNvPr>
          <p:cNvPicPr>
            <a:picLocks noChangeAspect="1"/>
          </p:cNvPicPr>
          <p:nvPr/>
        </p:nvPicPr>
        <p:blipFill>
          <a:blip r:embed="rId3" cstate="print">
            <a:extLst>
              <a:ext uri="{28A0092B-C50C-407E-A947-70E740481C1C}">
                <a14:useLocalDpi xmlns:a14="http://schemas.microsoft.com/office/drawing/2010/main" val="0"/>
              </a:ext>
            </a:extLst>
          </a:blip>
          <a:srcRect l="27478" r="27301" b="1"/>
          <a:stretch/>
        </p:blipFill>
        <p:spPr>
          <a:xfrm>
            <a:off x="20" y="-12128"/>
            <a:ext cx="4654276"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0011FB3-3B5C-B427-91DE-471BF1DFFB03}"/>
              </a:ext>
            </a:extLst>
          </p:cNvPr>
          <p:cNvSpPr>
            <a:spLocks noGrp="1"/>
          </p:cNvSpPr>
          <p:nvPr>
            <p:ph idx="1"/>
          </p:nvPr>
        </p:nvSpPr>
        <p:spPr>
          <a:xfrm>
            <a:off x="5181601" y="2198914"/>
            <a:ext cx="6368142" cy="3670180"/>
          </a:xfrm>
        </p:spPr>
        <p:txBody>
          <a:bodyPr>
            <a:normAutofit/>
          </a:bodyPr>
          <a:lstStyle/>
          <a:p>
            <a:endParaRPr lang="en-US"/>
          </a:p>
        </p:txBody>
      </p:sp>
    </p:spTree>
    <p:extLst>
      <p:ext uri="{BB962C8B-B14F-4D97-AF65-F5344CB8AC3E}">
        <p14:creationId xmlns:p14="http://schemas.microsoft.com/office/powerpoint/2010/main" val="395510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BA42-67CA-9FE9-061C-CCE18C101A21}"/>
              </a:ext>
            </a:extLst>
          </p:cNvPr>
          <p:cNvSpPr>
            <a:spLocks noGrp="1"/>
          </p:cNvSpPr>
          <p:nvPr>
            <p:ph type="title"/>
          </p:nvPr>
        </p:nvSpPr>
        <p:spPr/>
        <p:txBody>
          <a:bodyPr/>
          <a:lstStyle/>
          <a:p>
            <a:r>
              <a:rPr lang="en-CA"/>
              <a:t>Poster session</a:t>
            </a:r>
          </a:p>
        </p:txBody>
      </p:sp>
      <p:sp>
        <p:nvSpPr>
          <p:cNvPr id="3" name="Content Placeholder 2">
            <a:extLst>
              <a:ext uri="{FF2B5EF4-FFF2-40B4-BE49-F238E27FC236}">
                <a16:creationId xmlns:a16="http://schemas.microsoft.com/office/drawing/2014/main" id="{46DA03A3-C158-8D31-4F32-371AB5560462}"/>
              </a:ext>
            </a:extLst>
          </p:cNvPr>
          <p:cNvSpPr>
            <a:spLocks noGrp="1"/>
          </p:cNvSpPr>
          <p:nvPr>
            <p:ph idx="1"/>
          </p:nvPr>
        </p:nvSpPr>
        <p:spPr/>
        <p:txBody>
          <a:bodyPr>
            <a:normAutofit/>
          </a:bodyPr>
          <a:lstStyle/>
          <a:p>
            <a:pPr marL="177800" indent="-177800">
              <a:buFont typeface="Wingdings" panose="05000000000000000000" pitchFamily="2" charset="2"/>
              <a:buChar char="§"/>
            </a:pPr>
            <a:r>
              <a:rPr lang="en-CA" sz="2800" dirty="0"/>
              <a:t>Read the draft program outcomes</a:t>
            </a:r>
          </a:p>
          <a:p>
            <a:pPr marL="177800" indent="-177800">
              <a:buFont typeface="Wingdings" panose="05000000000000000000" pitchFamily="2" charset="2"/>
              <a:buChar char="§"/>
            </a:pPr>
            <a:r>
              <a:rPr lang="en-CA" sz="2800" dirty="0"/>
              <a:t>Pose questions / provide feedback on them using sticky notes </a:t>
            </a:r>
          </a:p>
          <a:p>
            <a:pPr>
              <a:buFont typeface="Wingdings" panose="05000000000000000000" pitchFamily="2" charset="2"/>
              <a:buChar char="§"/>
            </a:pPr>
            <a:endParaRPr lang="en-CA" sz="2800" dirty="0"/>
          </a:p>
        </p:txBody>
      </p:sp>
    </p:spTree>
    <p:extLst>
      <p:ext uri="{BB962C8B-B14F-4D97-AF65-F5344CB8AC3E}">
        <p14:creationId xmlns:p14="http://schemas.microsoft.com/office/powerpoint/2010/main" val="403710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91F7-2979-3047-0CFB-81DE1D500F7C}"/>
              </a:ext>
            </a:extLst>
          </p:cNvPr>
          <p:cNvSpPr>
            <a:spLocks noGrp="1"/>
          </p:cNvSpPr>
          <p:nvPr>
            <p:ph type="title"/>
          </p:nvPr>
        </p:nvSpPr>
        <p:spPr/>
        <p:txBody>
          <a:bodyPr/>
          <a:lstStyle/>
          <a:p>
            <a:r>
              <a:rPr lang="en-CA"/>
              <a:t>Discussion</a:t>
            </a:r>
          </a:p>
        </p:txBody>
      </p:sp>
      <p:sp>
        <p:nvSpPr>
          <p:cNvPr id="3" name="Content Placeholder 2">
            <a:extLst>
              <a:ext uri="{FF2B5EF4-FFF2-40B4-BE49-F238E27FC236}">
                <a16:creationId xmlns:a16="http://schemas.microsoft.com/office/drawing/2014/main" id="{9BEE75D4-E716-EDB9-D4EB-6FAF2620984F}"/>
              </a:ext>
            </a:extLst>
          </p:cNvPr>
          <p:cNvSpPr>
            <a:spLocks noGrp="1"/>
          </p:cNvSpPr>
          <p:nvPr>
            <p:ph idx="1"/>
          </p:nvPr>
        </p:nvSpPr>
        <p:spPr/>
        <p:txBody>
          <a:bodyPr>
            <a:normAutofit/>
          </a:bodyPr>
          <a:lstStyle/>
          <a:p>
            <a:pPr marL="177800" indent="-177800">
              <a:buFont typeface="Wingdings" panose="05000000000000000000" pitchFamily="2" charset="2"/>
              <a:buChar char="§"/>
            </a:pPr>
            <a:r>
              <a:rPr lang="en-CA" sz="2800" dirty="0"/>
              <a:t>What’s missing? </a:t>
            </a:r>
          </a:p>
          <a:p>
            <a:pPr marL="177800" indent="-177800">
              <a:buFont typeface="Wingdings" panose="05000000000000000000" pitchFamily="2" charset="2"/>
              <a:buChar char="§"/>
            </a:pPr>
            <a:r>
              <a:rPr lang="en-CA" sz="2800" dirty="0"/>
              <a:t>What’s redundant?</a:t>
            </a:r>
          </a:p>
          <a:p>
            <a:pPr marL="177800" indent="-177800">
              <a:buFont typeface="Wingdings" panose="05000000000000000000" pitchFamily="2" charset="2"/>
              <a:buChar char="§"/>
            </a:pPr>
            <a:r>
              <a:rPr lang="en-CA" sz="2800" dirty="0"/>
              <a:t>What’s not necessary?</a:t>
            </a:r>
          </a:p>
        </p:txBody>
      </p:sp>
    </p:spTree>
    <p:extLst>
      <p:ext uri="{BB962C8B-B14F-4D97-AF65-F5344CB8AC3E}">
        <p14:creationId xmlns:p14="http://schemas.microsoft.com/office/powerpoint/2010/main" val="419936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4BB5-6F55-83B2-1DA9-8700CC58F5A6}"/>
              </a:ext>
            </a:extLst>
          </p:cNvPr>
          <p:cNvSpPr>
            <a:spLocks noGrp="1"/>
          </p:cNvSpPr>
          <p:nvPr>
            <p:ph type="title"/>
          </p:nvPr>
        </p:nvSpPr>
        <p:spPr/>
        <p:txBody>
          <a:bodyPr/>
          <a:lstStyle/>
          <a:p>
            <a:r>
              <a:rPr lang="en-CA" dirty="0"/>
              <a:t>Wrap-up</a:t>
            </a:r>
          </a:p>
        </p:txBody>
      </p:sp>
      <p:sp>
        <p:nvSpPr>
          <p:cNvPr id="3" name="Content Placeholder 2">
            <a:extLst>
              <a:ext uri="{FF2B5EF4-FFF2-40B4-BE49-F238E27FC236}">
                <a16:creationId xmlns:a16="http://schemas.microsoft.com/office/drawing/2014/main" id="{51E66E1F-5E13-241A-AC1A-45E4FEECA5ED}"/>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403043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98541200"/>
              </p:ext>
            </p:extLst>
          </p:nvPr>
        </p:nvGraphicFramePr>
        <p:xfrm>
          <a:off x="1210961" y="988540"/>
          <a:ext cx="10008973" cy="4478365"/>
        </p:xfrm>
        <a:graphic>
          <a:graphicData uri="http://schemas.openxmlformats.org/drawingml/2006/table">
            <a:tbl>
              <a:tblPr firstRow="1">
                <a:tableStyleId>{5C22544A-7EE6-4342-B048-85BDC9FD1C3A}</a:tableStyleId>
              </a:tblPr>
              <a:tblGrid>
                <a:gridCol w="1923803">
                  <a:extLst>
                    <a:ext uri="{9D8B030D-6E8A-4147-A177-3AD203B41FA5}">
                      <a16:colId xmlns:a16="http://schemas.microsoft.com/office/drawing/2014/main" val="1416192527"/>
                    </a:ext>
                  </a:extLst>
                </a:gridCol>
                <a:gridCol w="8085170">
                  <a:extLst>
                    <a:ext uri="{9D8B030D-6E8A-4147-A177-3AD203B41FA5}">
                      <a16:colId xmlns:a16="http://schemas.microsoft.com/office/drawing/2014/main" val="3372155814"/>
                    </a:ext>
                  </a:extLst>
                </a:gridCol>
              </a:tblGrid>
              <a:tr h="764494">
                <a:tc gridSpan="2">
                  <a:txBody>
                    <a:bodyPr/>
                    <a:lstStyle/>
                    <a:p>
                      <a:r>
                        <a:rPr lang="en-US" sz="3200"/>
                        <a:t>Agenda</a:t>
                      </a:r>
                      <a:endParaRPr lang="en-CA" sz="3200"/>
                    </a:p>
                  </a:txBody>
                  <a:tcPr/>
                </a:tc>
                <a:tc hMerge="1">
                  <a:txBody>
                    <a:bodyPr/>
                    <a:lstStyle/>
                    <a:p>
                      <a:endParaRPr lang="en-CA"/>
                    </a:p>
                  </a:txBody>
                  <a:tcPr/>
                </a:tc>
                <a:extLst>
                  <a:ext uri="{0D108BD9-81ED-4DB2-BD59-A6C34878D82A}">
                    <a16:rowId xmlns:a16="http://schemas.microsoft.com/office/drawing/2014/main" val="1518561362"/>
                  </a:ext>
                </a:extLst>
              </a:tr>
              <a:tr h="463461">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1:00-1:15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Welcome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037490"/>
                  </a:ext>
                </a:extLst>
              </a:tr>
              <a:tr h="463461">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1:15-1:40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Sharing pre-retreat survey/focus group results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434529"/>
                  </a:ext>
                </a:extLst>
              </a:tr>
              <a:tr h="469644">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1:40-2:05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Program outcomes: what, why, how</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803070"/>
                  </a:ext>
                </a:extLst>
              </a:tr>
              <a:tr h="463461">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2:05-2:45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Program outcome drafting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6750858"/>
                  </a:ext>
                </a:extLst>
              </a:tr>
              <a:tr h="463461">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2:45-3:00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Break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4721690"/>
                  </a:ext>
                </a:extLst>
              </a:tr>
              <a:tr h="463461">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3:00-3:30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Poster session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4033476"/>
                  </a:ext>
                </a:extLst>
              </a:tr>
              <a:tr h="463461">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3:30-4:15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Discussion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8175312"/>
                  </a:ext>
                </a:extLst>
              </a:tr>
              <a:tr h="463461">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4:15-4:30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Wrap-up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38191"/>
                  </a:ext>
                </a:extLst>
              </a:tr>
            </a:tbl>
          </a:graphicData>
        </a:graphic>
      </p:graphicFrame>
    </p:spTree>
    <p:extLst>
      <p:ext uri="{BB962C8B-B14F-4D97-AF65-F5344CB8AC3E}">
        <p14:creationId xmlns:p14="http://schemas.microsoft.com/office/powerpoint/2010/main" val="87010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Goals</a:t>
            </a:r>
          </a:p>
        </p:txBody>
      </p:sp>
      <p:sp>
        <p:nvSpPr>
          <p:cNvPr id="5" name="Content Placeholder 2"/>
          <p:cNvSpPr txBox="1">
            <a:spLocks/>
          </p:cNvSpPr>
          <p:nvPr/>
        </p:nvSpPr>
        <p:spPr>
          <a:xfrm>
            <a:off x="1249680" y="1998134"/>
            <a:ext cx="6237798"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lvl="0" indent="-514350">
              <a:lnSpc>
                <a:spcPct val="107000"/>
              </a:lnSpc>
              <a:spcAft>
                <a:spcPts val="0"/>
              </a:spcAft>
              <a:buFont typeface="+mj-lt"/>
              <a:buAutoNum type="arabicPeriod"/>
            </a:pPr>
            <a:r>
              <a:rPr lang="en-CA" sz="2800" dirty="0">
                <a:latin typeface="Calibri" panose="020F0502020204030204" pitchFamily="34" charset="0"/>
                <a:ea typeface="Calibri" panose="020F0502020204030204" pitchFamily="34" charset="0"/>
                <a:cs typeface="Times New Roman" panose="02020603050405020304" pitchFamily="18" charset="0"/>
              </a:rPr>
              <a:t>Establish a shared understanding of the concept of program outcomes. </a:t>
            </a:r>
          </a:p>
          <a:p>
            <a:pPr marL="514350" lvl="0" indent="-514350">
              <a:lnSpc>
                <a:spcPct val="107000"/>
              </a:lnSpc>
              <a:spcAft>
                <a:spcPts val="0"/>
              </a:spcAft>
              <a:buFont typeface="+mj-lt"/>
              <a:buAutoNum type="arabicPeriod"/>
            </a:pPr>
            <a:r>
              <a:rPr lang="en-CA" sz="2800" dirty="0">
                <a:latin typeface="Calibri" panose="020F0502020204030204" pitchFamily="34" charset="0"/>
                <a:ea typeface="Calibri" panose="020F0502020204030204" pitchFamily="34" charset="0"/>
                <a:cs typeface="Times New Roman" panose="02020603050405020304" pitchFamily="18" charset="0"/>
              </a:rPr>
              <a:t>Develop draft program outcomes for [program/unit name]. </a:t>
            </a:r>
          </a:p>
          <a:p>
            <a:pPr marL="0" lvl="0" indent="0">
              <a:lnSpc>
                <a:spcPct val="107000"/>
              </a:lnSpc>
              <a:spcAft>
                <a:spcPts val="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Looking up at trees and blue sky&#10;&#10;Description automatically generated with medium confidence">
            <a:extLst>
              <a:ext uri="{FF2B5EF4-FFF2-40B4-BE49-F238E27FC236}">
                <a16:creationId xmlns:a16="http://schemas.microsoft.com/office/drawing/2014/main" id="{615C6AAB-F72A-563A-F189-DA8FC743C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278" y="1737360"/>
            <a:ext cx="3703718" cy="4629648"/>
          </a:xfrm>
          <a:prstGeom prst="rect">
            <a:avLst/>
          </a:prstGeom>
        </p:spPr>
      </p:pic>
    </p:spTree>
    <p:extLst>
      <p:ext uri="{BB962C8B-B14F-4D97-AF65-F5344CB8AC3E}">
        <p14:creationId xmlns:p14="http://schemas.microsoft.com/office/powerpoint/2010/main" val="353525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7F4E-C8F5-A25D-D514-1BAD635D7621}"/>
              </a:ext>
            </a:extLst>
          </p:cNvPr>
          <p:cNvSpPr>
            <a:spLocks noGrp="1"/>
          </p:cNvSpPr>
          <p:nvPr>
            <p:ph type="title"/>
          </p:nvPr>
        </p:nvSpPr>
        <p:spPr>
          <a:xfrm>
            <a:off x="1097280" y="286603"/>
            <a:ext cx="10058400" cy="982639"/>
          </a:xfrm>
        </p:spPr>
        <p:txBody>
          <a:bodyPr/>
          <a:lstStyle/>
          <a:p>
            <a:r>
              <a:rPr lang="en-CA" dirty="0"/>
              <a:t>Instructor survey and results</a:t>
            </a:r>
          </a:p>
        </p:txBody>
      </p:sp>
      <p:sp>
        <p:nvSpPr>
          <p:cNvPr id="6" name="Content Placeholder 5">
            <a:extLst>
              <a:ext uri="{FF2B5EF4-FFF2-40B4-BE49-F238E27FC236}">
                <a16:creationId xmlns:a16="http://schemas.microsoft.com/office/drawing/2014/main" id="{6ACA120B-7754-DE1E-5F88-6307F9C968AA}"/>
              </a:ext>
            </a:extLst>
          </p:cNvPr>
          <p:cNvSpPr>
            <a:spLocks noGrp="1"/>
          </p:cNvSpPr>
          <p:nvPr>
            <p:ph idx="1"/>
          </p:nvPr>
        </p:nvSpPr>
        <p:spPr/>
        <p:txBody>
          <a:bodyPr>
            <a:normAutofit/>
          </a:bodyPr>
          <a:lstStyle/>
          <a:p>
            <a:r>
              <a:rPr lang="en-CA" sz="2800" dirty="0"/>
              <a:t>[add questions posed and synthesis of results]</a:t>
            </a:r>
          </a:p>
        </p:txBody>
      </p:sp>
    </p:spTree>
    <p:extLst>
      <p:ext uri="{BB962C8B-B14F-4D97-AF65-F5344CB8AC3E}">
        <p14:creationId xmlns:p14="http://schemas.microsoft.com/office/powerpoint/2010/main" val="352893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7F4E-C8F5-A25D-D514-1BAD635D7621}"/>
              </a:ext>
            </a:extLst>
          </p:cNvPr>
          <p:cNvSpPr>
            <a:spLocks noGrp="1"/>
          </p:cNvSpPr>
          <p:nvPr>
            <p:ph type="title"/>
          </p:nvPr>
        </p:nvSpPr>
        <p:spPr/>
        <p:txBody>
          <a:bodyPr/>
          <a:lstStyle/>
          <a:p>
            <a:r>
              <a:rPr lang="en-CA" dirty="0"/>
              <a:t>Student survey and results</a:t>
            </a:r>
          </a:p>
        </p:txBody>
      </p:sp>
      <p:pic>
        <p:nvPicPr>
          <p:cNvPr id="7" name="Picture 6" descr="A picture containing tree, person, outdoor&#10;&#10;Description automatically generated">
            <a:extLst>
              <a:ext uri="{FF2B5EF4-FFF2-40B4-BE49-F238E27FC236}">
                <a16:creationId xmlns:a16="http://schemas.microsoft.com/office/drawing/2014/main" id="{ABB55491-51EF-FCA8-5BA5-B3A1F2B4B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057" y="1875284"/>
            <a:ext cx="3063900" cy="2042600"/>
          </a:xfrm>
          <a:prstGeom prst="rect">
            <a:avLst/>
          </a:prstGeom>
        </p:spPr>
      </p:pic>
      <p:sp>
        <p:nvSpPr>
          <p:cNvPr id="8" name="TextBox 7">
            <a:extLst>
              <a:ext uri="{FF2B5EF4-FFF2-40B4-BE49-F238E27FC236}">
                <a16:creationId xmlns:a16="http://schemas.microsoft.com/office/drawing/2014/main" id="{83A6A82B-ADEA-2B0B-DD27-153B4B722386}"/>
              </a:ext>
            </a:extLst>
          </p:cNvPr>
          <p:cNvSpPr txBox="1"/>
          <p:nvPr/>
        </p:nvSpPr>
        <p:spPr>
          <a:xfrm>
            <a:off x="4703762" y="1875284"/>
            <a:ext cx="6096000" cy="954107"/>
          </a:xfrm>
          <a:prstGeom prst="rect">
            <a:avLst/>
          </a:prstGeom>
          <a:noFill/>
        </p:spPr>
        <p:txBody>
          <a:bodyPr wrap="square">
            <a:spAutoFit/>
          </a:bodyPr>
          <a:lstStyle/>
          <a:p>
            <a:r>
              <a:rPr lang="en-CA" sz="2800" dirty="0"/>
              <a:t>[add questions posed and synthesis of results]</a:t>
            </a:r>
          </a:p>
        </p:txBody>
      </p:sp>
    </p:spTree>
    <p:extLst>
      <p:ext uri="{BB962C8B-B14F-4D97-AF65-F5344CB8AC3E}">
        <p14:creationId xmlns:p14="http://schemas.microsoft.com/office/powerpoint/2010/main" val="416412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5F7E-ABD0-E2C3-96B0-7981304759F0}"/>
              </a:ext>
            </a:extLst>
          </p:cNvPr>
          <p:cNvSpPr>
            <a:spLocks noGrp="1"/>
          </p:cNvSpPr>
          <p:nvPr>
            <p:ph type="title"/>
          </p:nvPr>
        </p:nvSpPr>
        <p:spPr/>
        <p:txBody>
          <a:bodyPr/>
          <a:lstStyle/>
          <a:p>
            <a:r>
              <a:rPr lang="en-CA" dirty="0"/>
              <a:t>Skills, values, and key ideas students are already developing in required courses</a:t>
            </a:r>
          </a:p>
        </p:txBody>
      </p:sp>
      <p:sp>
        <p:nvSpPr>
          <p:cNvPr id="3" name="Content Placeholder 2">
            <a:extLst>
              <a:ext uri="{FF2B5EF4-FFF2-40B4-BE49-F238E27FC236}">
                <a16:creationId xmlns:a16="http://schemas.microsoft.com/office/drawing/2014/main" id="{52F4D188-6CD8-F67E-B8A6-9F43366603A1}"/>
              </a:ext>
            </a:extLst>
          </p:cNvPr>
          <p:cNvSpPr>
            <a:spLocks noGrp="1"/>
          </p:cNvSpPr>
          <p:nvPr>
            <p:ph idx="1"/>
          </p:nvPr>
        </p:nvSpPr>
        <p:spPr/>
        <p:txBody>
          <a:bodyPr>
            <a:normAutofit lnSpcReduction="10000"/>
          </a:bodyPr>
          <a:lstStyle/>
          <a:p>
            <a:pPr marL="0" indent="0">
              <a:buNone/>
            </a:pPr>
            <a:r>
              <a:rPr lang="en-CA" sz="3000" dirty="0">
                <a:highlight>
                  <a:srgbClr val="FFFF00"/>
                </a:highlight>
              </a:rPr>
              <a:t>[sample content]</a:t>
            </a:r>
          </a:p>
          <a:p>
            <a:pPr>
              <a:buFont typeface="Arial" panose="020B0604020202020204" pitchFamily="34" charset="0"/>
              <a:buChar char="•"/>
            </a:pPr>
            <a:r>
              <a:rPr lang="en-CA" sz="3000" dirty="0"/>
              <a:t>Interdisciplinarity</a:t>
            </a:r>
          </a:p>
          <a:p>
            <a:pPr>
              <a:buFont typeface="Arial" panose="020B0604020202020204" pitchFamily="34" charset="0"/>
              <a:buChar char="•"/>
            </a:pPr>
            <a:r>
              <a:rPr lang="en-CA" sz="3000" dirty="0"/>
              <a:t>Critical thinking</a:t>
            </a:r>
          </a:p>
          <a:p>
            <a:pPr>
              <a:buFont typeface="Arial" panose="020B0604020202020204" pitchFamily="34" charset="0"/>
              <a:buChar char="•"/>
            </a:pPr>
            <a:r>
              <a:rPr lang="en-CA" sz="3000" dirty="0"/>
              <a:t>Research</a:t>
            </a:r>
          </a:p>
          <a:p>
            <a:pPr>
              <a:buFont typeface="Arial" panose="020B0604020202020204" pitchFamily="34" charset="0"/>
              <a:buChar char="•"/>
            </a:pPr>
            <a:r>
              <a:rPr lang="en-CA" sz="3000" dirty="0"/>
              <a:t>Systems thinking</a:t>
            </a:r>
          </a:p>
          <a:p>
            <a:pPr>
              <a:buFont typeface="Arial" panose="020B0604020202020204" pitchFamily="34" charset="0"/>
              <a:buChar char="•"/>
            </a:pPr>
            <a:r>
              <a:rPr lang="en-CA" sz="3000" dirty="0"/>
              <a:t>Communication (oral, written)</a:t>
            </a:r>
          </a:p>
          <a:p>
            <a:pPr>
              <a:buFont typeface="Arial" panose="020B0604020202020204" pitchFamily="34" charset="0"/>
              <a:buChar char="•"/>
            </a:pPr>
            <a:r>
              <a:rPr lang="en-CA" sz="3000" dirty="0"/>
              <a:t>Leadership/collaboration</a:t>
            </a:r>
          </a:p>
        </p:txBody>
      </p:sp>
    </p:spTree>
    <p:extLst>
      <p:ext uri="{BB962C8B-B14F-4D97-AF65-F5344CB8AC3E}">
        <p14:creationId xmlns:p14="http://schemas.microsoft.com/office/powerpoint/2010/main" val="373936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6775-F3B1-A996-3193-26844D8A8390}"/>
              </a:ext>
            </a:extLst>
          </p:cNvPr>
          <p:cNvSpPr>
            <a:spLocks noGrp="1"/>
          </p:cNvSpPr>
          <p:nvPr>
            <p:ph type="title"/>
          </p:nvPr>
        </p:nvSpPr>
        <p:spPr/>
        <p:txBody>
          <a:bodyPr>
            <a:normAutofit/>
          </a:bodyPr>
          <a:lstStyle/>
          <a:p>
            <a:r>
              <a:rPr lang="en-CA" dirty="0"/>
              <a:t>Additional knowledge areas, skills, and values students would like to develop</a:t>
            </a:r>
          </a:p>
        </p:txBody>
      </p:sp>
      <p:sp>
        <p:nvSpPr>
          <p:cNvPr id="3" name="Content Placeholder 2">
            <a:extLst>
              <a:ext uri="{FF2B5EF4-FFF2-40B4-BE49-F238E27FC236}">
                <a16:creationId xmlns:a16="http://schemas.microsoft.com/office/drawing/2014/main" id="{DC368959-A93B-F75A-F9D6-4E5C4D28CBE8}"/>
              </a:ext>
            </a:extLst>
          </p:cNvPr>
          <p:cNvSpPr>
            <a:spLocks noGrp="1"/>
          </p:cNvSpPr>
          <p:nvPr>
            <p:ph idx="1"/>
          </p:nvPr>
        </p:nvSpPr>
        <p:spPr/>
        <p:txBody>
          <a:bodyPr>
            <a:normAutofit/>
          </a:bodyPr>
          <a:lstStyle/>
          <a:p>
            <a:pPr>
              <a:buFont typeface="Arial" panose="020B0604020202020204" pitchFamily="34" charset="0"/>
              <a:buChar char="•"/>
            </a:pPr>
            <a:r>
              <a:rPr lang="en-CA" sz="2800" dirty="0"/>
              <a:t>[enter synthesis of results]</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151901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51B0-67DC-773F-7C22-4365AEF2ECD0}"/>
              </a:ext>
            </a:extLst>
          </p:cNvPr>
          <p:cNvSpPr>
            <a:spLocks noGrp="1"/>
          </p:cNvSpPr>
          <p:nvPr>
            <p:ph type="title"/>
          </p:nvPr>
        </p:nvSpPr>
        <p:spPr/>
        <p:txBody>
          <a:bodyPr/>
          <a:lstStyle/>
          <a:p>
            <a:r>
              <a:rPr lang="en-CA" dirty="0"/>
              <a:t>When you hear “program outcomes,” what comes to mind?</a:t>
            </a:r>
          </a:p>
        </p:txBody>
      </p:sp>
      <p:sp>
        <p:nvSpPr>
          <p:cNvPr id="3" name="Content Placeholder 2">
            <a:extLst>
              <a:ext uri="{FF2B5EF4-FFF2-40B4-BE49-F238E27FC236}">
                <a16:creationId xmlns:a16="http://schemas.microsoft.com/office/drawing/2014/main" id="{F6A570D4-05CD-BAD4-3A99-1016ABCF3761}"/>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579539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34EFD09F88F04186E42E6BFC8509B5" ma:contentTypeVersion="13" ma:contentTypeDescription="Create a new document." ma:contentTypeScope="" ma:versionID="5c008a2d6b7599d6b13b3614b51fa959">
  <xsd:schema xmlns:xsd="http://www.w3.org/2001/XMLSchema" xmlns:xs="http://www.w3.org/2001/XMLSchema" xmlns:p="http://schemas.microsoft.com/office/2006/metadata/properties" xmlns:ns2="849069a6-79d0-40c6-a9d0-ff40ff793e44" xmlns:ns3="13cd6497-c581-474f-8d12-f5be3553b36c" targetNamespace="http://schemas.microsoft.com/office/2006/metadata/properties" ma:root="true" ma:fieldsID="f27a9ad1946b01e9c13d6dd705857bd5" ns2:_="" ns3:_="">
    <xsd:import namespace="849069a6-79d0-40c6-a9d0-ff40ff793e44"/>
    <xsd:import namespace="13cd6497-c581-474f-8d12-f5be3553b3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69a6-79d0-40c6-a9d0-ff40ff793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baaf764-73f0-4b4c-b8e1-b7d465e0804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cd6497-c581-474f-8d12-f5be3553b36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849069a6-79d0-40c6-a9d0-ff40ff793e44" xsi:nil="true"/>
    <lcf76f155ced4ddcb4097134ff3c332f xmlns="849069a6-79d0-40c6-a9d0-ff40ff793e4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4AAD2E-B548-4F1C-9F34-271549D3F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069a6-79d0-40c6-a9d0-ff40ff793e44"/>
    <ds:schemaRef ds:uri="13cd6497-c581-474f-8d12-f5be3553b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84785E-E3FB-4CF0-A603-50172A69F9B4}">
  <ds:schemaRefs>
    <ds:schemaRef ds:uri="http://purl.org/dc/elements/1.1/"/>
    <ds:schemaRef ds:uri="849069a6-79d0-40c6-a9d0-ff40ff793e44"/>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13cd6497-c581-474f-8d12-f5be3553b36c"/>
    <ds:schemaRef ds:uri="http://www.w3.org/XML/1998/namespace"/>
  </ds:schemaRefs>
</ds:datastoreItem>
</file>

<file path=customXml/itemProps3.xml><?xml version="1.0" encoding="utf-8"?>
<ds:datastoreItem xmlns:ds="http://schemas.openxmlformats.org/officeDocument/2006/customXml" ds:itemID="{60D4D733-3F05-49D2-A822-70206DCC1D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117</TotalTime>
  <Words>2170</Words>
  <Application>Microsoft Office PowerPoint</Application>
  <PresentationFormat>Widescreen</PresentationFormat>
  <Paragraphs>231</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Avenir Next LT Pro Light</vt:lpstr>
      <vt:lpstr>Calibri</vt:lpstr>
      <vt:lpstr>Calibri Light</vt:lpstr>
      <vt:lpstr>Franklin Gothic Book</vt:lpstr>
      <vt:lpstr>Futura Md BT</vt:lpstr>
      <vt:lpstr>Segoe UI</vt:lpstr>
      <vt:lpstr>Times New Roman</vt:lpstr>
      <vt:lpstr>Wingdings</vt:lpstr>
      <vt:lpstr>Retrospect</vt:lpstr>
      <vt:lpstr>[unit name] program outcomes retreat [date/time]</vt:lpstr>
      <vt:lpstr>Land acknowledgement</vt:lpstr>
      <vt:lpstr>PowerPoint Presentation</vt:lpstr>
      <vt:lpstr>Goals</vt:lpstr>
      <vt:lpstr>Instructor survey and results</vt:lpstr>
      <vt:lpstr>Student survey and results</vt:lpstr>
      <vt:lpstr>Skills, values, and key ideas students are already developing in required courses</vt:lpstr>
      <vt:lpstr>Additional knowledge areas, skills, and values students would like to develop</vt:lpstr>
      <vt:lpstr>When you hear “program outcomes,” what comes to mind?</vt:lpstr>
      <vt:lpstr>Program outcomes are …</vt:lpstr>
      <vt:lpstr>Program outcomes: Why?</vt:lpstr>
      <vt:lpstr>Program outcomes: Why?</vt:lpstr>
      <vt:lpstr>Guiding statement</vt:lpstr>
      <vt:lpstr>  Levels of learning: Cognitive domain  (Bloom’s Taxonomy – revised)</vt:lpstr>
      <vt:lpstr>Affective Domain (Krathwohl, Bloom, &amp; Masia, 1984)</vt:lpstr>
      <vt:lpstr>Students will …</vt:lpstr>
      <vt:lpstr>Useful program outcomes …</vt:lpstr>
      <vt:lpstr>Practice</vt:lpstr>
      <vt:lpstr>Practice</vt:lpstr>
      <vt:lpstr>Program Outcome Drafting</vt:lpstr>
      <vt:lpstr>Break</vt:lpstr>
      <vt:lpstr>Poster session</vt:lpstr>
      <vt:lpstr>Discussion</vt:lpstr>
      <vt:lpstr>Wrap-up</vt:lpstr>
    </vt:vector>
  </TitlesOfParts>
  <Company>McGill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teaching and learning centres’ online resources for instructors:  A survey and synthesis of best practices</dc:title>
  <dc:creator>Jennie Ferris</dc:creator>
  <cp:lastModifiedBy>Jennie Ferris</cp:lastModifiedBy>
  <cp:revision>3</cp:revision>
  <cp:lastPrinted>2023-04-21T14:50:19Z</cp:lastPrinted>
  <dcterms:created xsi:type="dcterms:W3CDTF">2017-05-12T13:42:25Z</dcterms:created>
  <dcterms:modified xsi:type="dcterms:W3CDTF">2024-11-24T23:02:55Z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0x0101008E34EFD09F88F04186E42E6BFC8509B5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